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37"/>
  </p:notesMasterIdLst>
  <p:sldIdLst>
    <p:sldId id="256" r:id="rId6"/>
    <p:sldId id="257" r:id="rId7"/>
    <p:sldId id="258" r:id="rId8"/>
    <p:sldId id="259" r:id="rId9"/>
    <p:sldId id="279" r:id="rId10"/>
    <p:sldId id="260" r:id="rId11"/>
    <p:sldId id="261" r:id="rId12"/>
    <p:sldId id="262" r:id="rId13"/>
    <p:sldId id="263" r:id="rId14"/>
    <p:sldId id="264" r:id="rId15"/>
    <p:sldId id="280" r:id="rId16"/>
    <p:sldId id="281" r:id="rId17"/>
    <p:sldId id="265" r:id="rId18"/>
    <p:sldId id="266" r:id="rId19"/>
    <p:sldId id="286" r:id="rId20"/>
    <p:sldId id="267" r:id="rId21"/>
    <p:sldId id="272" r:id="rId22"/>
    <p:sldId id="273" r:id="rId23"/>
    <p:sldId id="284" r:id="rId24"/>
    <p:sldId id="268" r:id="rId25"/>
    <p:sldId id="269" r:id="rId26"/>
    <p:sldId id="270" r:id="rId27"/>
    <p:sldId id="271" r:id="rId28"/>
    <p:sldId id="274" r:id="rId29"/>
    <p:sldId id="275" r:id="rId30"/>
    <p:sldId id="283" r:id="rId31"/>
    <p:sldId id="276" r:id="rId32"/>
    <p:sldId id="277" r:id="rId33"/>
    <p:sldId id="285" r:id="rId34"/>
    <p:sldId id="287" r:id="rId35"/>
    <p:sldId id="288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isten Pritchard" initials="KP" lastIdx="4" clrIdx="0">
    <p:extLst>
      <p:ext uri="{19B8F6BF-5375-455C-9EA6-DF929625EA0E}">
        <p15:presenceInfo xmlns:p15="http://schemas.microsoft.com/office/powerpoint/2012/main" userId="Kristen Pritchar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7AFAD2-1118-913D-2C6B-D09A8FF283FB}" v="185" dt="2020-01-08T21:58:56.658"/>
    <p1510:client id="{3B647750-6EB9-A6CE-7B2C-427248136E99}" v="1" dt="2019-04-03T19:00:53.6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presProps" Target="pres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microsoft.com/office/2015/10/relationships/revisionInfo" Target="revisionInfo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DFF2E8-E42E-4829-9987-20480E8982CB}" type="datetimeFigureOut">
              <a:rPr lang="en-US"/>
              <a:pPr>
                <a:defRPr/>
              </a:pPr>
              <a:t>1/8/2020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89335EF-BA55-41D5-AAB4-7E6536933C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77729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CE16F3-B28D-4714-ACEA-C4419896C3D3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148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4343C6-BD9A-43BC-90B3-9D4D961AED3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401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B2AC53-41CC-4CCD-94E7-D2BE72D8B8E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986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9363376-108B-47B5-906B-C964239447C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266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B6B43-6B37-4820-BC30-23C6AB1BBC95}" type="datetimeFigureOut">
              <a:rPr lang="en-US"/>
              <a:pPr>
                <a:defRPr/>
              </a:pPr>
              <a:t>1/8/2020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6DEA3-6CE2-4CBA-83AC-38A2DA17EB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861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5866A-BEDF-46E9-B6DF-46D4522E14D0}" type="datetimeFigureOut">
              <a:rPr lang="en-US"/>
              <a:pPr>
                <a:defRPr/>
              </a:pPr>
              <a:t>1/8/2020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99400-9BBF-491A-B43F-B4CB073268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525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208D3-E8E5-4132-94FD-5A5A4C931EDC}" type="datetimeFigureOut">
              <a:rPr lang="en-US"/>
              <a:pPr>
                <a:defRPr/>
              </a:pPr>
              <a:t>1/8/2020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1179F-3E3F-4544-899E-2B2148FCD0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0668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23E75E9-40A3-4B82-852A-A8A3A02C03FD}" type="datetimeFigureOut">
              <a:rPr lang="en-US"/>
              <a:pPr>
                <a:defRPr/>
              </a:pPr>
              <a:t>1/8/2020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2535B-5EC6-4719-870C-E8947D2BD1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91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30AF7-8F13-4783-B39E-489F9FEB9879}" type="datetimeFigureOut">
              <a:rPr lang="en-US"/>
              <a:pPr>
                <a:defRPr/>
              </a:pPr>
              <a:t>1/8/2020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A104B-B05B-47EE-893C-1057EA40B3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5860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C522B-4DCD-40D5-9B11-C298B96271E9}" type="datetimeFigureOut">
              <a:rPr lang="en-US"/>
              <a:pPr>
                <a:defRPr/>
              </a:pPr>
              <a:t>1/8/2020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CE92E-6383-4009-968C-A7E5A59A4E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614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1FF67-0848-490D-B077-01EF5C0D46CB}" type="datetimeFigureOut">
              <a:rPr lang="en-US"/>
              <a:pPr>
                <a:defRPr/>
              </a:pPr>
              <a:t>1/8/2020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BA5BE-70C5-4BAF-AF8A-EA9E47E6DB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2092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4131B24-BFFB-49A7-B35B-820CF7AE3FA5}" type="datetimeFigureOut">
              <a:rPr lang="en-US"/>
              <a:pPr>
                <a:defRPr/>
              </a:pPr>
              <a:t>1/8/2020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3FE6A-701E-4FD9-8103-7B30DAFC0A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5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29F7D-2F6E-49D4-9FF5-179BB539DE9D}" type="datetimeFigureOut">
              <a:rPr lang="en-US"/>
              <a:pPr>
                <a:defRPr/>
              </a:pPr>
              <a:t>1/8/2020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0A239-E486-4943-B166-863B95F77A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411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Straight Connector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F18B9EF-8292-4D7D-8D1C-F234DE968A75}" type="datetimeFigureOut">
              <a:rPr lang="en-US"/>
              <a:pPr>
                <a:defRPr/>
              </a:pPr>
              <a:t>1/8/2020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66BFE-29CB-4070-8661-FE3177B2C8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409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1C36BF4-BE32-4DC2-9532-9F5409720F64}" type="datetimeFigureOut">
              <a:rPr lang="en-US"/>
              <a:pPr>
                <a:defRPr/>
              </a:pPr>
              <a:t>1/8/2020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176A0-49BC-4214-A2F9-B1B644BB02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4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DD70A4-35CC-4B71-BFEF-A0ED487C82BB}" type="datetimeFigureOut">
              <a:rPr lang="en-US"/>
              <a:pPr>
                <a:defRPr/>
              </a:pPr>
              <a:t>1/8/2020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pPr>
              <a:defRPr/>
            </a:pPr>
            <a:fld id="{F611AD9A-74AC-4C7B-AEEA-FE82D0A657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12" r:id="rId4"/>
    <p:sldLayoutId id="2147483713" r:id="rId5"/>
    <p:sldLayoutId id="2147483720" r:id="rId6"/>
    <p:sldLayoutId id="2147483714" r:id="rId7"/>
    <p:sldLayoutId id="2147483721" r:id="rId8"/>
    <p:sldLayoutId id="2147483722" r:id="rId9"/>
    <p:sldLayoutId id="2147483715" r:id="rId10"/>
    <p:sldLayoutId id="214748371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Medium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Medium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Medium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Medium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Medium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6FB833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C0E5A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F3AABE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data.org/forms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data.org/forms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data.org/forms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vadataasmin@vsdvalliance.org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vadataadmin@vsdvalliance.or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tmason@vsdvalliance.or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3200400"/>
            <a:ext cx="6172200" cy="11398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dirty="0"/>
              <a:t>VAdata Reports</a:t>
            </a:r>
          </a:p>
        </p:txBody>
      </p:sp>
      <p:sp>
        <p:nvSpPr>
          <p:cNvPr id="9219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VAdata: Virginia’s Sexual and Domestic Violence Data Collection System</a:t>
            </a:r>
          </a:p>
          <a:p>
            <a:pPr eaLnBrk="1" hangingPunct="1"/>
            <a:endParaRPr lang="en-US" altLang="en-US"/>
          </a:p>
        </p:txBody>
      </p:sp>
      <p:pic>
        <p:nvPicPr>
          <p:cNvPr id="9220" name="Picture 12" descr="AAtif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1000"/>
            <a:ext cx="26670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dirty="0"/>
              <a:t>Note about the VSTOP and Victim Fund Reports: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altLang="en-US" dirty="0"/>
              <a:t>The data from these reports come primarily from the Advocacy and Community Engagements forms, though </a:t>
            </a:r>
            <a:r>
              <a:rPr lang="en-US" altLang="en-US"/>
              <a:t>there is a bit from the Hotline form. Please review </a:t>
            </a:r>
            <a:r>
              <a:rPr lang="en-US" altLang="en-US" b="1" dirty="0">
                <a:hlinkClick r:id="rId2"/>
              </a:rPr>
              <a:t>Module 6: VSTOP and Victim Fund Data and Reports</a:t>
            </a:r>
            <a:r>
              <a:rPr lang="en-US" altLang="en-US" b="1" dirty="0"/>
              <a:t> </a:t>
            </a:r>
            <a:r>
              <a:rPr lang="en-US" altLang="en-US" dirty="0"/>
              <a:t>for more detailed information. 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dirty="0"/>
              <a:t>These reports </a:t>
            </a:r>
            <a:r>
              <a:rPr lang="en-US" altLang="en-US" u="sng" dirty="0"/>
              <a:t>only</a:t>
            </a:r>
            <a:r>
              <a:rPr lang="en-US" altLang="en-US" dirty="0"/>
              <a:t> include data on the </a:t>
            </a:r>
            <a:r>
              <a:rPr lang="en-US" altLang="en-US" i="1" dirty="0"/>
              <a:t>new</a:t>
            </a:r>
            <a:r>
              <a:rPr lang="en-US" altLang="en-US" dirty="0"/>
              <a:t> clients who received VSTOP and/or Victim Fund services during the report period.</a:t>
            </a:r>
          </a:p>
          <a:p>
            <a:pPr eaLnBrk="1" hangingPunct="1"/>
            <a:endParaRPr lang="en-US" altLang="en-US" sz="1600" u="sng" dirty="0"/>
          </a:p>
          <a:p>
            <a:pPr eaLnBrk="1" hangingPunct="1"/>
            <a:r>
              <a:rPr lang="en-US" altLang="en-US" dirty="0"/>
              <a:t>The </a:t>
            </a:r>
            <a:r>
              <a:rPr lang="en-US" altLang="en-US" dirty="0" err="1"/>
              <a:t>VAdata</a:t>
            </a:r>
            <a:r>
              <a:rPr lang="en-US" altLang="en-US" dirty="0"/>
              <a:t> report provides the data needed for SDVAs to complete their required DCJS report forms.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/>
              <a:t>Housing Stabilization Reports</a:t>
            </a:r>
          </a:p>
        </p:txBody>
      </p:sp>
      <p:sp>
        <p:nvSpPr>
          <p:cNvPr id="17411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7467600" cy="48736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200" dirty="0"/>
              <a:t>These reports are published for the Virginia Department of Housing and Community Development (DHCD), Housing and Urban Development (HUD, a federal program), and Emergency Services Grant program (also a federal program, often administered by cities).</a:t>
            </a:r>
          </a:p>
          <a:p>
            <a:pPr eaLnBrk="1" hangingPunct="1">
              <a:defRPr/>
            </a:pPr>
            <a:endParaRPr lang="en-US" altLang="en-US" sz="800" dirty="0"/>
          </a:p>
          <a:p>
            <a:pPr eaLnBrk="1" hangingPunct="1">
              <a:defRPr/>
            </a:pPr>
            <a:r>
              <a:rPr lang="en-US" altLang="en-US" sz="2200" dirty="0"/>
              <a:t>These reports include all of the data required by DHCD for the following grant programs:</a:t>
            </a:r>
          </a:p>
          <a:p>
            <a:pPr lvl="1" eaLnBrk="1" hangingPunct="1">
              <a:defRPr/>
            </a:pPr>
            <a:r>
              <a:rPr lang="en-US" altLang="en-US" dirty="0"/>
              <a:t>VHSP-Shelter</a:t>
            </a:r>
          </a:p>
          <a:p>
            <a:pPr lvl="1" eaLnBrk="1" hangingPunct="1">
              <a:defRPr/>
            </a:pPr>
            <a:r>
              <a:rPr lang="en-US" altLang="en-US" dirty="0"/>
              <a:t>VHSP-Rapid Re-Housing</a:t>
            </a:r>
          </a:p>
          <a:p>
            <a:pPr lvl="1" eaLnBrk="1" hangingPunct="1">
              <a:defRPr/>
            </a:pPr>
            <a:r>
              <a:rPr lang="en-US" altLang="en-US" dirty="0"/>
              <a:t>VHSP-Prevention</a:t>
            </a:r>
          </a:p>
          <a:p>
            <a:pPr marL="0" indent="0" eaLnBrk="1" hangingPunct="1">
              <a:buNone/>
              <a:defRPr/>
            </a:pPr>
            <a:endParaRPr lang="en-US" altLang="en-US" sz="500" i="1" dirty="0"/>
          </a:p>
          <a:p>
            <a:pPr marL="0" indent="0" eaLnBrk="1" hangingPunct="1">
              <a:buNone/>
              <a:defRPr/>
            </a:pPr>
            <a:r>
              <a:rPr lang="en-US" altLang="en-US" sz="1800" i="1" dirty="0"/>
              <a:t>Because VAdata collects this required data, it is considered an HMIS-comparable database.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467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dirty="0"/>
              <a:t>Note about the Housing Stabilization Reports for HUD and ESG: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9575"/>
            <a:ext cx="7467600" cy="4873625"/>
          </a:xfrm>
        </p:spPr>
        <p:txBody>
          <a:bodyPr/>
          <a:lstStyle/>
          <a:p>
            <a:pPr eaLnBrk="1" hangingPunct="1"/>
            <a:r>
              <a:rPr lang="en-US" altLang="en-US" dirty="0"/>
              <a:t>Because local Continuums of Care (</a:t>
            </a:r>
            <a:r>
              <a:rPr lang="en-US" altLang="en-US" dirty="0" err="1"/>
              <a:t>CoCs</a:t>
            </a:r>
            <a:r>
              <a:rPr lang="en-US" altLang="en-US" dirty="0"/>
              <a:t>) distribute federal HUD funds, and either </a:t>
            </a:r>
            <a:r>
              <a:rPr lang="en-US" altLang="en-US" dirty="0" err="1"/>
              <a:t>CoCs</a:t>
            </a:r>
            <a:r>
              <a:rPr lang="en-US" altLang="en-US" dirty="0"/>
              <a:t> or cities distribute ESG funds, there are no standardized reports for Virginia.</a:t>
            </a:r>
          </a:p>
          <a:p>
            <a:pPr eaLnBrk="1" hangingPunct="1"/>
            <a:endParaRPr lang="en-US" altLang="en-US" sz="800" dirty="0"/>
          </a:p>
          <a:p>
            <a:pPr eaLnBrk="1" hangingPunct="1"/>
            <a:r>
              <a:rPr lang="en-US" altLang="en-US" dirty="0"/>
              <a:t>To accommodate data needs, these reports were designed in the same format as the VHSP reports for DHCD.</a:t>
            </a:r>
          </a:p>
          <a:p>
            <a:pPr eaLnBrk="1" hangingPunct="1"/>
            <a:endParaRPr lang="en-US" altLang="en-US" sz="800" u="sng" dirty="0"/>
          </a:p>
          <a:p>
            <a:pPr eaLnBrk="1" hangingPunct="1"/>
            <a:r>
              <a:rPr lang="en-US" altLang="en-US" dirty="0"/>
              <a:t>All of the housing stabilization reports are in pilot and may change as needed to support SDVAs.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828800"/>
            <a:ext cx="6172200" cy="1216025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4000" dirty="0"/>
              <a:t>Reports for the General Public</a:t>
            </a:r>
          </a:p>
        </p:txBody>
      </p:sp>
      <p:sp>
        <p:nvSpPr>
          <p:cNvPr id="21507" name="Text Placeholder 4"/>
          <p:cNvSpPr>
            <a:spLocks noGrp="1"/>
          </p:cNvSpPr>
          <p:nvPr>
            <p:ph type="body" idx="1"/>
          </p:nvPr>
        </p:nvSpPr>
        <p:spPr>
          <a:xfrm>
            <a:off x="2743200" y="3810000"/>
            <a:ext cx="5715000" cy="1295400"/>
          </a:xfrm>
        </p:spPr>
        <p:txBody>
          <a:bodyPr/>
          <a:lstStyle/>
          <a:p>
            <a:pPr marL="342900" indent="-342900" eaLnBrk="1" hangingPunct="1">
              <a:buFont typeface="Wingdings" panose="05000000000000000000" pitchFamily="2" charset="2"/>
              <a:buChar char="v"/>
            </a:pPr>
            <a:r>
              <a:rPr lang="en-US" altLang="en-US" sz="2400" dirty="0"/>
              <a:t>Statewide Sexual Violence Report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</a:pPr>
            <a:r>
              <a:rPr lang="en-US" altLang="en-US" sz="2400" dirty="0"/>
              <a:t>Statewide Domestic Violence Report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marL="342900" indent="-342900" eaLnBrk="1" hangingPunct="1"/>
            <a:r>
              <a:rPr lang="en-US" altLang="en-US" sz="3200" dirty="0"/>
              <a:t>Statewide Sexual Violence and Statewide Domestic Violence Reports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981200"/>
            <a:ext cx="7467600" cy="449275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800" dirty="0">
                <a:latin typeface="+mn-lt"/>
              </a:rPr>
              <a:t>The Action Alliance produces 2 statewide reports for the general public, one detailing </a:t>
            </a:r>
            <a:r>
              <a:rPr lang="en-US" sz="2800" b="1" dirty="0">
                <a:latin typeface="+mn-lt"/>
              </a:rPr>
              <a:t>sexual violence </a:t>
            </a:r>
            <a:r>
              <a:rPr lang="en-US" sz="2800" dirty="0">
                <a:latin typeface="+mn-lt"/>
              </a:rPr>
              <a:t>services and one detailing </a:t>
            </a:r>
            <a:r>
              <a:rPr lang="en-US" sz="2800" b="1" dirty="0">
                <a:latin typeface="+mn-lt"/>
              </a:rPr>
              <a:t>domestic violence </a:t>
            </a:r>
            <a:r>
              <a:rPr lang="en-US" sz="2800" dirty="0">
                <a:latin typeface="+mn-lt"/>
              </a:rPr>
              <a:t>services.</a:t>
            </a:r>
          </a:p>
          <a:p>
            <a:pPr marL="0" indent="0" eaLnBrk="1" hangingPunct="1">
              <a:buNone/>
            </a:pPr>
            <a:endParaRPr lang="en-US" sz="2000" dirty="0">
              <a:latin typeface="+mn-lt"/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dirty="0"/>
              <a:t>Statewide Sexual Violence and Statewide Domestic Violence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altLang="en-US" sz="2200" dirty="0"/>
              <a:t>The </a:t>
            </a:r>
            <a:r>
              <a:rPr lang="en-US" altLang="en-US" sz="2200" err="1"/>
              <a:t>VAdata</a:t>
            </a:r>
            <a:r>
              <a:rPr lang="en-US" altLang="en-US" sz="2200" dirty="0"/>
              <a:t> Advisory Committee establishes the content of the statewide reports. The data for these reports are </a:t>
            </a:r>
            <a:r>
              <a:rPr lang="en-US" altLang="en-US" sz="2200"/>
              <a:t>reviewed each spring by the Action Alliance staff.</a:t>
            </a:r>
            <a:endParaRPr lang="en-US"/>
          </a:p>
          <a:p>
            <a:r>
              <a:rPr lang="en-US" altLang="en-US" sz="2200"/>
              <a:t>When the reports have been audited and finalized, they are released to the general public.</a:t>
            </a:r>
            <a:endParaRPr lang="en-US"/>
          </a:p>
          <a:p>
            <a:pPr eaLnBrk="1" hangingPunct="1"/>
            <a:r>
              <a:rPr lang="en-US" altLang="en-US" sz="2200"/>
              <a:t>The Action Alliance sends out the reports to entities that </a:t>
            </a:r>
            <a:r>
              <a:rPr lang="en-US" altLang="en-US" sz="2200" dirty="0"/>
              <a:t>are likely to have an interest in them. They include state agencies, state legislators, and national partners.</a:t>
            </a:r>
          </a:p>
          <a:p>
            <a:pPr eaLnBrk="1" hangingPunct="1"/>
            <a:r>
              <a:rPr lang="en-US" altLang="en-US" sz="2200"/>
              <a:t>The reports are also published on the VAdata website.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02151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609600"/>
            <a:ext cx="6172200" cy="9112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dirty="0"/>
              <a:t>Reports for SDVAs</a:t>
            </a:r>
          </a:p>
        </p:txBody>
      </p:sp>
      <p:sp>
        <p:nvSpPr>
          <p:cNvPr id="23555" name="Text Placeholder 2"/>
          <p:cNvSpPr>
            <a:spLocks noGrp="1"/>
          </p:cNvSpPr>
          <p:nvPr>
            <p:ph type="body" idx="1"/>
          </p:nvPr>
        </p:nvSpPr>
        <p:spPr>
          <a:xfrm>
            <a:off x="2262187" y="1905000"/>
            <a:ext cx="6858000" cy="4476750"/>
          </a:xfrm>
        </p:spPr>
        <p:txBody>
          <a:bodyPr/>
          <a:lstStyle/>
          <a:p>
            <a:pPr marL="342900" indent="-342900" eaLnBrk="1" hangingPunct="1">
              <a:buFont typeface="Wingdings" panose="05000000000000000000" pitchFamily="2" charset="2"/>
              <a:buChar char="v"/>
            </a:pPr>
            <a:r>
              <a:rPr lang="en-US" altLang="en-US" sz="2000" dirty="0"/>
              <a:t>Advocacy Data Report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</a:pPr>
            <a:r>
              <a:rPr lang="en-US" altLang="en-US" sz="2000" dirty="0"/>
              <a:t>Community Engagement Report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</a:pPr>
            <a:r>
              <a:rPr lang="en-US" altLang="en-US" sz="2000"/>
              <a:t>Documenting Our Work Shelter Services Report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</a:pPr>
            <a:r>
              <a:rPr lang="en-US" altLang="en-US" sz="1900" dirty="0"/>
              <a:t>Documenting Our Work Community-Based Services Report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</a:pPr>
            <a:r>
              <a:rPr lang="en-US" altLang="en-US" sz="2000" dirty="0"/>
              <a:t>Local Agency Domestic Violence Report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</a:pPr>
            <a:r>
              <a:rPr lang="en-US" altLang="en-US" sz="2000" dirty="0"/>
              <a:t>Local Agency Sexual Violence Report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</a:pPr>
            <a:r>
              <a:rPr lang="en-US" altLang="en-US" sz="2000" dirty="0"/>
              <a:t>Hotline Data Report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</a:pPr>
            <a:r>
              <a:rPr lang="en-US" altLang="en-US" sz="2000" dirty="0"/>
              <a:t>Sexual Assault Services Report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</a:pPr>
            <a:r>
              <a:rPr lang="en-US" altLang="en-US" sz="2000" dirty="0"/>
              <a:t>Summary Report by Staff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</a:pPr>
            <a:r>
              <a:rPr lang="en-US" altLang="en-US" sz="2000" dirty="0"/>
              <a:t>Local Agency Dual Sexual Violence/Domestic Violence Report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</a:pPr>
            <a:r>
              <a:rPr lang="en-US" altLang="en-US" sz="2000" dirty="0"/>
              <a:t>Report By Participant Code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</a:pPr>
            <a:endParaRPr lang="en-US" altLang="en-US" sz="2000" dirty="0"/>
          </a:p>
          <a:p>
            <a:pPr marL="342900" indent="-342900" eaLnBrk="1" hangingPunct="1">
              <a:buFont typeface="Wingdings" panose="05000000000000000000" pitchFamily="2" charset="2"/>
              <a:buChar char="v"/>
            </a:pPr>
            <a:endParaRPr lang="en-US" alt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/>
              <a:t>Advocacy and Hotline Data Reports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altLang="en-US" dirty="0"/>
              <a:t>These reports provide a summary of ALL of the data included in the Advocacy and Hotline forms and are inclusive of BOTH sexual violence and domestic violence data and services.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dirty="0"/>
              <a:t>These reports provide users with the opportunity to </a:t>
            </a:r>
            <a:r>
              <a:rPr lang="en-US" altLang="en-US"/>
              <a:t>select data by locality, age, race (Advocacy Data report only) and/or local only data. </a:t>
            </a:r>
            <a:r>
              <a:rPr lang="en-US" altLang="en-US" dirty="0"/>
              <a:t>Please review </a:t>
            </a:r>
            <a:r>
              <a:rPr lang="en-US" altLang="en-US" b="1" dirty="0">
                <a:hlinkClick r:id="rId2"/>
              </a:rPr>
              <a:t>Module 7: </a:t>
            </a:r>
            <a:r>
              <a:rPr lang="en-US" altLang="en-US" b="1" dirty="0" err="1">
                <a:hlinkClick r:id="rId2"/>
              </a:rPr>
              <a:t>VAdata</a:t>
            </a:r>
            <a:r>
              <a:rPr lang="en-US" altLang="en-US" b="1" dirty="0">
                <a:hlinkClick r:id="rId2"/>
              </a:rPr>
              <a:t> Tools</a:t>
            </a:r>
            <a:r>
              <a:rPr lang="en-US" altLang="en-US" dirty="0"/>
              <a:t> for more information about the Local Only Data field and its uses.</a:t>
            </a:r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dirty="0"/>
              <a:t>Uses for the Advocacy and Hotline Data Reports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altLang="en-US" dirty="0"/>
              <a:t>Summary of ALL agency service recipients, </a:t>
            </a:r>
            <a:r>
              <a:rPr lang="en-US" altLang="en-US"/>
              <a:t>unduplicated. This means that you can view the total </a:t>
            </a:r>
            <a:r>
              <a:rPr lang="en-US" altLang="en-US" dirty="0"/>
              <a:t>number of people your agency serves, regardless of which type (SV or DV) of services they receive.</a:t>
            </a:r>
          </a:p>
          <a:p>
            <a:pPr eaLnBrk="1" hangingPunct="1"/>
            <a:r>
              <a:rPr lang="en-US" altLang="en-US" dirty="0"/>
              <a:t>Thorough analysis of data by locality or region (you can </a:t>
            </a:r>
            <a:r>
              <a:rPr lang="en-US" altLang="en-US"/>
              <a:t>choose one locality or a group of places).</a:t>
            </a:r>
          </a:p>
          <a:p>
            <a:pPr eaLnBrk="1" hangingPunct="1"/>
            <a:r>
              <a:rPr lang="en-US" altLang="en-US" dirty="0"/>
              <a:t>Thorough analysis of data by age (you can choose any age range).</a:t>
            </a:r>
          </a:p>
          <a:p>
            <a:pPr eaLnBrk="1" hangingPunct="1"/>
            <a:r>
              <a:rPr lang="en-US" altLang="en-US"/>
              <a:t>You can also analyze data based on your agency's personalized </a:t>
            </a:r>
            <a:r>
              <a:rPr lang="en-US" altLang="en-US" dirty="0"/>
              <a:t>Local Only Data options.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Community Engagement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z="2200" dirty="0"/>
              <a:t>The Community Engagement report provides an overview of all of your community engagement activities, such as public awareness, educational programming, training, and community collaboration. </a:t>
            </a:r>
          </a:p>
          <a:p>
            <a:pPr eaLnBrk="1" hangingPunct="1"/>
            <a:r>
              <a:rPr lang="en-US" altLang="en-US" sz="2200" dirty="0"/>
              <a:t>Users can select individual localities to view summary data by locality.</a:t>
            </a:r>
          </a:p>
          <a:p>
            <a:pPr eaLnBrk="1" hangingPunct="1"/>
            <a:r>
              <a:rPr lang="en-US" altLang="en-US" sz="2200" dirty="0"/>
              <a:t>This report was designed in the format of the Statewide </a:t>
            </a:r>
            <a:r>
              <a:rPr lang="en-US" altLang="en-US" sz="2200"/>
              <a:t>reports and includes color graphics that can be printed in .pdf format for maximum effect when sharing with constituents.</a:t>
            </a:r>
          </a:p>
          <a:p>
            <a:pPr eaLnBrk="1" hangingPunct="1"/>
            <a:r>
              <a:rPr lang="en-US" altLang="en-US" sz="2200" dirty="0"/>
              <a:t>This report was designed so that each page “stands alone” to provide an overview of a single topic, enhancing its value </a:t>
            </a:r>
            <a:r>
              <a:rPr lang="en-US" altLang="en-US" sz="2200"/>
              <a:t>as a handout or slide.</a:t>
            </a:r>
          </a:p>
        </p:txBody>
      </p:sp>
    </p:spTree>
    <p:extLst>
      <p:ext uri="{BB962C8B-B14F-4D97-AF65-F5344CB8AC3E}">
        <p14:creationId xmlns:p14="http://schemas.microsoft.com/office/powerpoint/2010/main" val="2025488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78368" y="838200"/>
            <a:ext cx="7460455" cy="9032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err="1"/>
              <a:t>VAdata</a:t>
            </a:r>
            <a:r>
              <a:rPr lang="en-US" sz="4000"/>
              <a:t> produces over </a:t>
            </a:r>
            <a:r>
              <a:rPr lang="en-US" sz="4000" u="sng"/>
              <a:t>27</a:t>
            </a:r>
            <a:r>
              <a:rPr lang="en-US" sz="4000"/>
              <a:t> canned </a:t>
            </a:r>
            <a:r>
              <a:rPr lang="en-US" sz="4000" dirty="0"/>
              <a:t>reports:</a:t>
            </a:r>
          </a:p>
        </p:txBody>
      </p:sp>
      <p:sp>
        <p:nvSpPr>
          <p:cNvPr id="10243" name="Subtitle 4"/>
          <p:cNvSpPr>
            <a:spLocks noGrp="1"/>
          </p:cNvSpPr>
          <p:nvPr>
            <p:ph type="subTitle" idx="1"/>
          </p:nvPr>
        </p:nvSpPr>
        <p:spPr>
          <a:xfrm>
            <a:off x="2286000" y="2133600"/>
            <a:ext cx="6172200" cy="2819400"/>
          </a:xfrm>
        </p:spPr>
        <p:txBody>
          <a:bodyPr/>
          <a:lstStyle/>
          <a:p>
            <a:pPr marL="457200" indent="-457200" eaLnBrk="1" hangingPunct="1">
              <a:buFont typeface="Wingdings" panose="05000000000000000000" pitchFamily="2" charset="2"/>
              <a:buChar char="v"/>
            </a:pPr>
            <a:r>
              <a:rPr lang="en-US" altLang="en-US" sz="2800" b="0" dirty="0">
                <a:solidFill>
                  <a:schemeClr val="tx1"/>
                </a:solidFill>
              </a:rPr>
              <a:t>12+ reports for state/federal funding agencies</a:t>
            </a:r>
          </a:p>
          <a:p>
            <a:pPr marL="457200" indent="-457200" eaLnBrk="1" hangingPunct="1">
              <a:buFont typeface="Wingdings" panose="05000000000000000000" pitchFamily="2" charset="2"/>
              <a:buChar char="v"/>
            </a:pPr>
            <a:r>
              <a:rPr lang="en-US" altLang="en-US" sz="2800" b="0" dirty="0">
                <a:solidFill>
                  <a:schemeClr val="tx1"/>
                </a:solidFill>
              </a:rPr>
              <a:t>2 reports for the general public</a:t>
            </a:r>
          </a:p>
          <a:p>
            <a:pPr marL="457200" indent="-457200" eaLnBrk="1" hangingPunct="1">
              <a:buFont typeface="Wingdings" panose="05000000000000000000" pitchFamily="2" charset="2"/>
              <a:buChar char="v"/>
            </a:pPr>
            <a:r>
              <a:rPr lang="en-US" altLang="en-US" sz="2800" b="0">
                <a:solidFill>
                  <a:schemeClr val="tx1"/>
                </a:solidFill>
              </a:rPr>
              <a:t>13+ reports for the use of the local sexual and domestic violence agencies (SDVAs) 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dirty="0"/>
              <a:t>Local Agency Domestic Violence, Sexual Violence, and Dual Agency Reports</a:t>
            </a:r>
          </a:p>
        </p:txBody>
      </p:sp>
      <p:sp>
        <p:nvSpPr>
          <p:cNvPr id="24579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2100" dirty="0"/>
              <a:t>The Local Agency reports provide an overview of all of the service recipients and the services (SV, DV, or both) they </a:t>
            </a:r>
            <a:r>
              <a:rPr lang="en-US" sz="2100"/>
              <a:t>receive in a full color report with charts and graphs. These </a:t>
            </a:r>
            <a:r>
              <a:rPr lang="en-US" sz="2100" dirty="0"/>
              <a:t>reports were designed to assist local agencies with their individual data needs.</a:t>
            </a:r>
          </a:p>
          <a:p>
            <a:pPr marL="639445" lvl="1" eaLnBrk="1" hangingPunct="1"/>
            <a:r>
              <a:rPr lang="en-US" sz="1800" b="1" dirty="0"/>
              <a:t>PLEASE NOTE:</a:t>
            </a:r>
            <a:r>
              <a:rPr lang="en-US" sz="1800" i="1" dirty="0"/>
              <a:t>  Many survivors receive BOTH DV and SV services, so total numbers in the Dual SV/DV report may be significantly greater than the numbers in the Local Agency DV or SV Reports alone.</a:t>
            </a:r>
            <a:r>
              <a:rPr lang="en-US" sz="1800" dirty="0"/>
              <a:t> </a:t>
            </a:r>
          </a:p>
          <a:p>
            <a:pPr eaLnBrk="1" hangingPunct="1"/>
            <a:r>
              <a:rPr lang="en-US" altLang="en-US" sz="2100" dirty="0"/>
              <a:t>These reports were designed in the format of the Statewide reports and include color graphics and can be printed in .pdf </a:t>
            </a:r>
            <a:r>
              <a:rPr lang="en-US" altLang="en-US" sz="2100"/>
              <a:t>format for maximum effect when sharing with constituents.</a:t>
            </a:r>
          </a:p>
          <a:p>
            <a:pPr eaLnBrk="1" hangingPunct="1"/>
            <a:r>
              <a:rPr lang="en-US" altLang="en-US" sz="2100" dirty="0"/>
              <a:t>These reports were designed so that each page “stands alone” to provide an overview of a single topic, enhancing </a:t>
            </a:r>
            <a:r>
              <a:rPr lang="en-US" altLang="en-US" sz="2100"/>
              <a:t>their value as handouts or slides.</a:t>
            </a:r>
          </a:p>
          <a:p>
            <a:pPr eaLnBrk="1" hangingPunct="1"/>
            <a:endParaRPr lang="en-US" sz="2000" dirty="0"/>
          </a:p>
          <a:p>
            <a:pPr marL="0" indent="0" eaLnBrk="1" hangingPunct="1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72400" cy="4873752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Franklin Gothic Book"/>
              </a:rPr>
              <a:t>These reports can also be produced in HTML format.  With this format, users can cut and paste data and </a:t>
            </a:r>
            <a:r>
              <a:rPr lang="en-US" altLang="en-US">
                <a:latin typeface="Franklin Gothic Book"/>
              </a:rPr>
              <a:t>graphics for use in publications such as newsletters, Facebook posts, and reports. Visual representations of data are often more compelling than just a lot of numbers.</a:t>
            </a:r>
          </a:p>
          <a:p>
            <a:pPr eaLnBrk="1" hangingPunct="1"/>
            <a:endParaRPr lang="en-US" altLang="en-US" sz="800" dirty="0">
              <a:latin typeface="Franklin Gothic Book" panose="020B0503020102020204" pitchFamily="34" charset="0"/>
            </a:endParaRPr>
          </a:p>
          <a:p>
            <a:pPr eaLnBrk="1" hangingPunct="1"/>
            <a:r>
              <a:rPr lang="en-US" altLang="en-US" dirty="0">
                <a:latin typeface="Franklin Gothic Book" panose="020B0503020102020204" pitchFamily="34" charset="0"/>
              </a:rPr>
              <a:t>Suggested uses for these reports:</a:t>
            </a:r>
          </a:p>
          <a:p>
            <a:pPr marL="639445" lvl="1" eaLnBrk="1" hangingPunct="1"/>
            <a:r>
              <a:rPr lang="en-US" altLang="en-US" sz="2000">
                <a:latin typeface="Franklin Gothic Book"/>
              </a:rPr>
              <a:t>Provide to board, volunteers, and organizational supporters</a:t>
            </a:r>
            <a:endParaRPr lang="en-US" altLang="en-US" sz="2000">
              <a:latin typeface="Franklin Gothic Book" panose="020B0503020102020204" pitchFamily="34" charset="0"/>
            </a:endParaRPr>
          </a:p>
          <a:p>
            <a:pPr marL="639445" lvl="1" eaLnBrk="1" hangingPunct="1"/>
            <a:r>
              <a:rPr lang="en-US" altLang="en-US" sz="2000" dirty="0">
                <a:latin typeface="Franklin Gothic Book" panose="020B0503020102020204" pitchFamily="34" charset="0"/>
              </a:rPr>
              <a:t>Send to community-based funders (ex., United Way, foundations)</a:t>
            </a:r>
          </a:p>
          <a:p>
            <a:pPr marL="639445" lvl="1" eaLnBrk="1" hangingPunct="1"/>
            <a:r>
              <a:rPr lang="en-US" altLang="en-US" sz="2000" dirty="0">
                <a:latin typeface="Franklin Gothic Book" panose="020B0503020102020204" pitchFamily="34" charset="0"/>
              </a:rPr>
              <a:t>Send to local governments</a:t>
            </a:r>
          </a:p>
          <a:p>
            <a:pPr marL="639445" lvl="1" eaLnBrk="1" hangingPunct="1"/>
            <a:r>
              <a:rPr lang="en-US" altLang="en-US" sz="2000">
                <a:latin typeface="Franklin Gothic Book"/>
              </a:rPr>
              <a:t>Distribute to state legislators</a:t>
            </a:r>
          </a:p>
          <a:p>
            <a:pPr marL="639445" lvl="1" eaLnBrk="1" hangingPunct="1"/>
            <a:r>
              <a:rPr lang="en-US" altLang="en-US" sz="2000">
                <a:latin typeface="Franklin Gothic Book"/>
              </a:rPr>
              <a:t>Distribute to other community partners</a:t>
            </a:r>
          </a:p>
          <a:p>
            <a:pPr eaLnBrk="1" hangingPunct="1"/>
            <a:endParaRPr lang="en-US" altLang="en-US" dirty="0">
              <a:latin typeface="Franklin Gothic Book" panose="020B0503020102020204" pitchFamily="34" charset="0"/>
            </a:endParaRPr>
          </a:p>
          <a:p>
            <a:pPr eaLnBrk="1" hangingPunct="1"/>
            <a:endParaRPr lang="en-US" altLang="en-US" dirty="0">
              <a:latin typeface="Franklin Gothic Book" panose="020B0503020102020204" pitchFamily="34" charset="0"/>
            </a:endParaRPr>
          </a:p>
          <a:p>
            <a:endParaRPr lang="en-US" dirty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2800" dirty="0"/>
              <a:t>Community Engagement and Local Agency Domestic Violence, Sexual Violence and Dual Agency Reports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dirty="0"/>
              <a:t>Documenting Our Work (DOW) Shelter Services and Community-Based Services Reports</a:t>
            </a:r>
          </a:p>
        </p:txBody>
      </p:sp>
      <p:sp>
        <p:nvSpPr>
          <p:cNvPr id="26627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00974" cy="4873625"/>
          </a:xfrm>
        </p:spPr>
        <p:txBody>
          <a:bodyPr/>
          <a:lstStyle/>
          <a:p>
            <a:pPr eaLnBrk="1" hangingPunct="1"/>
            <a:r>
              <a:rPr lang="en-US" altLang="en-US" sz="2100" dirty="0"/>
              <a:t>These reports provide a summary of </a:t>
            </a:r>
            <a:r>
              <a:rPr lang="en-US" altLang="en-US" sz="2100" b="1" u="sng" dirty="0"/>
              <a:t>ALL</a:t>
            </a:r>
            <a:r>
              <a:rPr lang="en-US" altLang="en-US" sz="2100" dirty="0"/>
              <a:t> of the data in the surveys completed by adult service recipients.</a:t>
            </a:r>
          </a:p>
          <a:p>
            <a:pPr eaLnBrk="1" hangingPunct="1"/>
            <a:endParaRPr lang="en-US" altLang="en-US" sz="600" dirty="0"/>
          </a:p>
          <a:p>
            <a:pPr eaLnBrk="1" hangingPunct="1"/>
            <a:r>
              <a:rPr lang="en-US" altLang="en-US" sz="2100" dirty="0"/>
              <a:t>To preserve anonymity, users may only access data </a:t>
            </a:r>
            <a:r>
              <a:rPr lang="en-US" altLang="en-US" sz="2100" b="1" dirty="0"/>
              <a:t>older than 90 days</a:t>
            </a:r>
            <a:r>
              <a:rPr lang="en-US" altLang="en-US" sz="2100" dirty="0"/>
              <a:t>. </a:t>
            </a:r>
          </a:p>
          <a:p>
            <a:pPr marL="366395" lvl="1" indent="0" eaLnBrk="1" hangingPunct="1">
              <a:buNone/>
            </a:pPr>
            <a:r>
              <a:rPr lang="en-US" altLang="en-US" sz="1800" b="1" dirty="0"/>
              <a:t>NOTE</a:t>
            </a:r>
            <a:r>
              <a:rPr lang="en-US" altLang="en-US" sz="1800" dirty="0"/>
              <a:t>: VAdata will automatically omit data inside the </a:t>
            </a:r>
            <a:r>
              <a:rPr lang="en-US" altLang="en-US" sz="1800"/>
              <a:t>90-day</a:t>
            </a:r>
            <a:r>
              <a:rPr lang="en-US" altLang="en-US" sz="1800" dirty="0"/>
              <a:t> window, so if you run a report with a date range inside of 90 days, you will likely see </a:t>
            </a:r>
            <a:r>
              <a:rPr lang="en-US" altLang="en-US" sz="1800"/>
              <a:t>little to no data or an error message indicating a problem with the date range.</a:t>
            </a:r>
          </a:p>
          <a:p>
            <a:pPr eaLnBrk="1" hangingPunct="1"/>
            <a:endParaRPr lang="en-US" altLang="en-US" sz="600" dirty="0"/>
          </a:p>
          <a:p>
            <a:pPr eaLnBrk="1" hangingPunct="1"/>
            <a:r>
              <a:rPr lang="en-US" altLang="en-US" sz="2100"/>
              <a:t>These reports can be used to improve service delivery by:</a:t>
            </a:r>
          </a:p>
          <a:p>
            <a:pPr marL="639445" lvl="1" eaLnBrk="1" hangingPunct="1"/>
            <a:r>
              <a:rPr lang="en-US" altLang="en-US"/>
              <a:t>Summarizing the impact of services for survivors </a:t>
            </a:r>
          </a:p>
          <a:p>
            <a:pPr marL="639445" lvl="1" eaLnBrk="1" hangingPunct="1"/>
            <a:r>
              <a:rPr lang="en-US" altLang="en-US"/>
              <a:t>Data can be used to develop outcomes for survivors</a:t>
            </a:r>
          </a:p>
          <a:p>
            <a:pPr marL="639445" lvl="1" eaLnBrk="1" hangingPunct="1"/>
            <a:r>
              <a:rPr lang="en-US" altLang="en-US" dirty="0"/>
              <a:t>The text data can be used to “bring the voices of survivors” to public awareness publications, social media, reports, newsletters, and funding proposals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Sexual Assault Services Report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altLang="en-US" sz="2200" dirty="0"/>
              <a:t>As indicated earlier, the DCJS Victims Services Grant (VSGP) report </a:t>
            </a:r>
            <a:r>
              <a:rPr lang="en-US" altLang="en-US" sz="2200" u="sng" dirty="0"/>
              <a:t>limits</a:t>
            </a:r>
            <a:r>
              <a:rPr lang="en-US" altLang="en-US" sz="2200" dirty="0"/>
              <a:t> the demographic data on those considered "new" based on specifics of that grant program.</a:t>
            </a:r>
          </a:p>
          <a:p>
            <a:pPr eaLnBrk="1" hangingPunct="1"/>
            <a:r>
              <a:rPr lang="en-US" sz="2200" dirty="0"/>
              <a:t>The Sexual Assault Services Report for SDVAs provides an overview of </a:t>
            </a:r>
            <a:r>
              <a:rPr lang="en-US" sz="2200" u="sng" dirty="0"/>
              <a:t>ALL</a:t>
            </a:r>
            <a:r>
              <a:rPr lang="en-US" sz="2200" dirty="0"/>
              <a:t> services.</a:t>
            </a:r>
          </a:p>
          <a:p>
            <a:pPr eaLnBrk="1" hangingPunct="1"/>
            <a:r>
              <a:rPr lang="en-US" altLang="en-US" sz="2200" dirty="0"/>
              <a:t>This report is designed in the format of the VDSS Domestic Violence Program report to provide a comprehensive over view of:</a:t>
            </a:r>
          </a:p>
          <a:p>
            <a:pPr marL="639445" lvl="1" eaLnBrk="1" hangingPunct="1"/>
            <a:r>
              <a:rPr lang="en-US" altLang="en-US" dirty="0"/>
              <a:t>Demographics of all service recipients</a:t>
            </a:r>
          </a:p>
          <a:p>
            <a:pPr marL="639445" lvl="1" eaLnBrk="1" hangingPunct="1"/>
            <a:r>
              <a:rPr lang="en-US" altLang="en-US" dirty="0"/>
              <a:t>Services provided by sexual assault crisis centers</a:t>
            </a:r>
          </a:p>
          <a:p>
            <a:pPr marL="639445" lvl="1" eaLnBrk="1" hangingPunct="1"/>
            <a:r>
              <a:rPr lang="en-US" altLang="en-US" dirty="0"/>
              <a:t>Community engagement activities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Summary Report by Staff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altLang="en-US" dirty="0"/>
              <a:t>This report provides a very brief overview of agency activities by staff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dirty="0"/>
              <a:t>The staff names included are those who have been designated as “active” via the Manage Staff tool. Please see </a:t>
            </a:r>
            <a:r>
              <a:rPr lang="en-US" altLang="en-US" b="1" dirty="0">
                <a:hlinkClick r:id="rId2"/>
              </a:rPr>
              <a:t>Module 7: </a:t>
            </a:r>
            <a:r>
              <a:rPr lang="en-US" altLang="en-US" b="1" dirty="0" err="1">
                <a:hlinkClick r:id="rId2"/>
              </a:rPr>
              <a:t>VAdata</a:t>
            </a:r>
            <a:r>
              <a:rPr lang="en-US" altLang="en-US" b="1" dirty="0">
                <a:hlinkClick r:id="rId2"/>
              </a:rPr>
              <a:t> Tools</a:t>
            </a:r>
            <a:r>
              <a:rPr lang="en-US" altLang="en-US" b="1" dirty="0"/>
              <a:t> </a:t>
            </a:r>
            <a:r>
              <a:rPr lang="en-US" altLang="en-US" dirty="0"/>
              <a:t>for more information.</a:t>
            </a:r>
            <a:endParaRPr lang="en-US" altLang="en-US" b="1" dirty="0"/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dirty="0"/>
              <a:t>This report was designed primarily as a management </a:t>
            </a:r>
            <a:r>
              <a:rPr lang="en-US" altLang="en-US"/>
              <a:t>tool by supervisors and directors to get a summary view of their staff's client services and certain community engagement activities.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Report by Staff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 dirty="0">
                <a:latin typeface="Franklin Gothic Book" panose="020B0503020102020204" pitchFamily="34" charset="0"/>
              </a:rPr>
              <a:t>The data in this report include:</a:t>
            </a:r>
            <a:endParaRPr lang="en-US" dirty="0"/>
          </a:p>
        </p:txBody>
      </p:sp>
      <p:pic>
        <p:nvPicPr>
          <p:cNvPr id="8" name="Picture 5" descr="StaffSummar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09800"/>
            <a:ext cx="6135688" cy="403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11398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/>
              <a:t>Report By Participant Code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/>
              <a:t>The Report by Participant Code summarizes the </a:t>
            </a:r>
            <a:r>
              <a:rPr lang="en-US" dirty="0"/>
              <a:t>services provided to one individual over a period of time (you select the time period). </a:t>
            </a:r>
          </a:p>
          <a:p>
            <a:pPr marL="0" indent="0">
              <a:buNone/>
              <a:defRPr/>
            </a:pPr>
            <a:endParaRPr lang="en-US" sz="1600" dirty="0"/>
          </a:p>
          <a:p>
            <a:pPr>
              <a:defRPr/>
            </a:pPr>
            <a:r>
              <a:rPr lang="en-US" dirty="0"/>
              <a:t>You can get a summary of the Shelter and Advocacy services provided to one particular person, including:</a:t>
            </a:r>
          </a:p>
          <a:p>
            <a:pPr marL="639445" lvl="1">
              <a:defRPr/>
            </a:pPr>
            <a:r>
              <a:rPr lang="en-US" sz="2400"/>
              <a:t>Services and referrals provided</a:t>
            </a:r>
          </a:p>
          <a:p>
            <a:pPr marL="639445" lvl="1">
              <a:defRPr/>
            </a:pPr>
            <a:r>
              <a:rPr lang="en-US" sz="2400"/>
              <a:t>Nights of shelter provided</a:t>
            </a:r>
            <a:endParaRPr lang="en-US" sz="2400" dirty="0"/>
          </a:p>
          <a:p>
            <a:pPr marL="639445" lvl="1">
              <a:defRPr/>
            </a:pPr>
            <a:r>
              <a:rPr lang="en-US" sz="2400" dirty="0"/>
              <a:t>How many contacts for each service</a:t>
            </a:r>
          </a:p>
          <a:p>
            <a:pPr marL="639445" lvl="1">
              <a:defRPr/>
            </a:pPr>
            <a:r>
              <a:rPr lang="en-US" sz="2400" dirty="0"/>
              <a:t>Which staff provided what services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10863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914400"/>
            <a:ext cx="6172200" cy="979488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3200" b="0" dirty="0"/>
              <a:t>The data in every report will evolve on a regular basis</a:t>
            </a:r>
          </a:p>
        </p:txBody>
      </p:sp>
      <p:sp>
        <p:nvSpPr>
          <p:cNvPr id="32771" name="Subtitle 2"/>
          <p:cNvSpPr>
            <a:spLocks noGrp="1"/>
          </p:cNvSpPr>
          <p:nvPr>
            <p:ph type="subTitle" idx="1"/>
          </p:nvPr>
        </p:nvSpPr>
        <p:spPr>
          <a:xfrm>
            <a:off x="2286000" y="2362200"/>
            <a:ext cx="6172200" cy="3860800"/>
          </a:xfrm>
        </p:spPr>
        <p:txBody>
          <a:bodyPr/>
          <a:lstStyle/>
          <a:p>
            <a:pPr eaLnBrk="1" hangingPunct="1"/>
            <a:r>
              <a:rPr lang="en-US" altLang="en-US" sz="2400" b="0" dirty="0">
                <a:solidFill>
                  <a:schemeClr val="tx1"/>
                </a:solidFill>
              </a:rPr>
              <a:t>Often, reports for funders are updated at the request of those funders.</a:t>
            </a:r>
          </a:p>
          <a:p>
            <a:pPr eaLnBrk="1" hangingPunct="1"/>
            <a:endParaRPr lang="en-US" altLang="en-US" sz="1200" b="0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sz="2400" b="0">
                <a:solidFill>
                  <a:schemeClr val="tx1"/>
                </a:solidFill>
              </a:rPr>
              <a:t>Changes are made annually to </a:t>
            </a:r>
            <a:r>
              <a:rPr lang="en-US" altLang="en-US" sz="2400" b="0" dirty="0">
                <a:solidFill>
                  <a:schemeClr val="tx1"/>
                </a:solidFill>
              </a:rPr>
              <a:t>reflect new data included in the VAdata forms, and some data may be eliminated if its quality has been deemed questionable, or it no longer has value.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3600" dirty="0"/>
              <a:t>Questions about any report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>
          <a:xfrm>
            <a:off x="516731" y="1676400"/>
            <a:ext cx="7772400" cy="479742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err="1"/>
              <a:t>VAdata</a:t>
            </a:r>
            <a:r>
              <a:rPr lang="en-US" altLang="en-US" dirty="0"/>
              <a:t> forms and reports are a complex system with many moving parts!</a:t>
            </a:r>
          </a:p>
          <a:p>
            <a:pPr marL="0" indent="0" algn="ctr" eaLnBrk="1" hangingPunct="1">
              <a:buNone/>
            </a:pPr>
            <a:endParaRPr lang="en-US" altLang="en-US" sz="1200" dirty="0"/>
          </a:p>
          <a:p>
            <a:pPr marL="0" indent="0" algn="ctr" eaLnBrk="1" hangingPunct="1">
              <a:buNone/>
            </a:pPr>
            <a:r>
              <a:rPr lang="en-US" altLang="en-US" dirty="0"/>
              <a:t>If you have any questions about where we get the data for the reports, what the reports mean, or if you are concerned about a report’s accuracy (or any other kind of question), please do not hesitate to contact the </a:t>
            </a:r>
            <a:r>
              <a:rPr lang="en-US" altLang="en-US" dirty="0" err="1"/>
              <a:t>VAdata</a:t>
            </a:r>
            <a:r>
              <a:rPr lang="en-US" altLang="en-US" dirty="0"/>
              <a:t> Admins at </a:t>
            </a:r>
            <a:r>
              <a:rPr lang="en-US" altLang="en-US" dirty="0">
                <a:hlinkClick r:id="rId2"/>
              </a:rPr>
              <a:t>vadataadmin@vsdvalliance.org</a:t>
            </a:r>
            <a:r>
              <a:rPr lang="en-US" altLang="en-US" dirty="0"/>
              <a:t> or  </a:t>
            </a:r>
            <a:endParaRPr lang="en-US"/>
          </a:p>
          <a:p>
            <a:pPr marL="0" indent="0" algn="ctr" eaLnBrk="1" hangingPunct="1">
              <a:buNone/>
            </a:pPr>
            <a:r>
              <a:rPr lang="en-US" altLang="en-US" dirty="0"/>
              <a:t>804.377.0335</a:t>
            </a:r>
          </a:p>
          <a:p>
            <a:pPr marL="0" indent="0" algn="ctr" eaLnBrk="1" hangingPunct="1">
              <a:buNone/>
            </a:pPr>
            <a:endParaRPr lang="en-US" altLang="en-US" sz="1200" dirty="0"/>
          </a:p>
          <a:p>
            <a:pPr marL="0" indent="0" algn="ctr" eaLnBrk="1" hangingPunct="1">
              <a:buNone/>
            </a:pPr>
            <a:r>
              <a:rPr lang="en-US" altLang="en-US" sz="2000" dirty="0"/>
              <a:t>If they are unable to address your concern immediately, they will work with the </a:t>
            </a:r>
            <a:r>
              <a:rPr lang="en-US" altLang="en-US" sz="2000" dirty="0" err="1"/>
              <a:t>VAdata</a:t>
            </a:r>
            <a:r>
              <a:rPr lang="en-US" altLang="en-US" sz="2000" dirty="0"/>
              <a:t> programming staff to get you the support you need.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200" dirty="0"/>
              <a:t>Comments and Suggestions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88169" y="1600200"/>
            <a:ext cx="7467600" cy="4873752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This is a great place to make a suggestion or request support that does not need immediate attention.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 If you need immediate attention, please give us a call.  Often we will need additional information from you, so a call is usually more expedient than an email.</a:t>
            </a:r>
          </a:p>
        </p:txBody>
      </p:sp>
      <p:pic>
        <p:nvPicPr>
          <p:cNvPr id="41988" name="Picture 3" descr="VAdata Tools 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590800"/>
            <a:ext cx="2668588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11153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9800" y="-26194"/>
            <a:ext cx="6172200" cy="15208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dirty="0"/>
              <a:t>Reports for State/Federal Funding Agencies</a:t>
            </a:r>
          </a:p>
        </p:txBody>
      </p:sp>
      <p:sp>
        <p:nvSpPr>
          <p:cNvPr id="11267" name="Text Placeholder 4"/>
          <p:cNvSpPr>
            <a:spLocks noGrp="1"/>
          </p:cNvSpPr>
          <p:nvPr>
            <p:ph type="body" idx="1"/>
          </p:nvPr>
        </p:nvSpPr>
        <p:spPr>
          <a:xfrm>
            <a:off x="2255044" y="1500188"/>
            <a:ext cx="6591299" cy="4976812"/>
          </a:xfrm>
        </p:spPr>
        <p:txBody>
          <a:bodyPr/>
          <a:lstStyle/>
          <a:p>
            <a:pPr marL="457200" indent="-457200" eaLnBrk="1" hangingPunct="1">
              <a:buFont typeface="Wingdings" panose="05000000000000000000" pitchFamily="2" charset="2"/>
              <a:buChar char="v"/>
            </a:pPr>
            <a:r>
              <a:rPr lang="en-US" altLang="en-US" sz="2500" dirty="0"/>
              <a:t>Domestic Violence Program Report (VDSS)</a:t>
            </a:r>
          </a:p>
          <a:p>
            <a:pPr marL="457200" indent="-457200" eaLnBrk="1" hangingPunct="1">
              <a:buFont typeface="Wingdings" panose="05000000000000000000" pitchFamily="2" charset="2"/>
              <a:buChar char="v"/>
            </a:pPr>
            <a:r>
              <a:rPr lang="en-US" altLang="en-US" sz="2500" dirty="0"/>
              <a:t>VDSS Outcome Report</a:t>
            </a:r>
          </a:p>
          <a:p>
            <a:pPr marL="457200" indent="-457200" eaLnBrk="1" hangingPunct="1">
              <a:buFont typeface="Wingdings" panose="05000000000000000000" pitchFamily="2" charset="2"/>
              <a:buChar char="v"/>
            </a:pPr>
            <a:r>
              <a:rPr lang="en-US" altLang="en-US" sz="2500" dirty="0"/>
              <a:t>DCJS Victims Services Grant Program (VSGP)</a:t>
            </a:r>
          </a:p>
          <a:p>
            <a:pPr marL="457200" indent="-457200" eaLnBrk="1" hangingPunct="1">
              <a:buFont typeface="Wingdings" panose="05000000000000000000" pitchFamily="2" charset="2"/>
              <a:buChar char="v"/>
            </a:pPr>
            <a:r>
              <a:rPr lang="en-US" altLang="en-US" sz="2500" dirty="0"/>
              <a:t>VSTOP Report</a:t>
            </a:r>
          </a:p>
          <a:p>
            <a:pPr marL="457200" indent="-457200" eaLnBrk="1" hangingPunct="1">
              <a:buFont typeface="Wingdings" panose="05000000000000000000" pitchFamily="2" charset="2"/>
              <a:buChar char="v"/>
            </a:pPr>
            <a:r>
              <a:rPr lang="en-US" altLang="en-US" sz="2500" dirty="0"/>
              <a:t>Victim Fund (VFUND) Report</a:t>
            </a:r>
          </a:p>
          <a:p>
            <a:pPr marL="457200" indent="-457200" eaLnBrk="1" hangingPunct="1">
              <a:buFont typeface="Wingdings" panose="05000000000000000000" pitchFamily="2" charset="2"/>
              <a:buChar char="v"/>
            </a:pPr>
            <a:r>
              <a:rPr lang="en-US" altLang="en-US" sz="2500" dirty="0"/>
              <a:t>Housing Stabilization Reports (5 Reports for DHCD, HUD, and ESG)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altLang="en-US" sz="2500" dirty="0"/>
              <a:t>HMIS CAPER and APR Report (for enabled users)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altLang="en-US" sz="2500" dirty="0"/>
              <a:t>Prevention Report</a:t>
            </a:r>
          </a:p>
          <a:p>
            <a:pPr marL="457200" indent="-457200" eaLnBrk="1" hangingPunct="1">
              <a:buFont typeface="Wingdings" panose="05000000000000000000" pitchFamily="2" charset="2"/>
              <a:buChar char="v"/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br>
              <a:rPr lang="en-US" sz="3600" dirty="0"/>
            </a:br>
            <a:r>
              <a:rPr lang="en-US" sz="3200" dirty="0"/>
              <a:t>HELP! </a:t>
            </a:r>
            <a:r>
              <a:rPr lang="en-US" sz="3200" dirty="0" err="1"/>
              <a:t>VAdata’s</a:t>
            </a:r>
            <a:r>
              <a:rPr lang="en-US" sz="3200" dirty="0"/>
              <a:t> not working.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FEEF14-621E-4BD3-A0EE-92BC1BF1E914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644105" y="1614578"/>
            <a:ext cx="7467600" cy="4873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6FB833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E5A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3AABE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None/>
            </a:pPr>
            <a:r>
              <a:rPr lang="en-US" altLang="en-US" sz="2800" dirty="0"/>
              <a:t>If you think something is wrong with </a:t>
            </a:r>
            <a:r>
              <a:rPr lang="en-US" altLang="en-US" sz="2800" dirty="0" err="1"/>
              <a:t>VAdata</a:t>
            </a:r>
            <a:r>
              <a:rPr lang="en-US" altLang="en-US" sz="2800" dirty="0"/>
              <a:t>, please let us know! Give us a call at </a:t>
            </a:r>
            <a:r>
              <a:rPr lang="en-US" altLang="en-US" sz="3200" b="1" dirty="0"/>
              <a:t>804.377.0335 </a:t>
            </a:r>
            <a:r>
              <a:rPr lang="en-US" altLang="en-US" sz="2800" dirty="0"/>
              <a:t>or email us at </a:t>
            </a:r>
            <a:r>
              <a:rPr lang="en-US" altLang="en-US" sz="2800" dirty="0">
                <a:hlinkClick r:id="rId3"/>
              </a:rPr>
              <a:t>vadataadmin@vsdvalliance.org</a:t>
            </a:r>
            <a:r>
              <a:rPr lang="en-US" altLang="en-US" sz="2800" dirty="0"/>
              <a:t>.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We don’t use VAdata every day in the same ways you do, so sometimes the only way that we know something is broken is when you tell us.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dirty="0"/>
          </a:p>
          <a:p>
            <a:pPr algn="ctr">
              <a:lnSpc>
                <a:spcPct val="80000"/>
              </a:lnSpc>
              <a:buNone/>
            </a:pPr>
            <a:r>
              <a:rPr lang="en-US" dirty="0"/>
              <a:t>We also like to talk with you by phone when you have questions, because we need additional information from you in order to adequately address your concern.</a:t>
            </a:r>
          </a:p>
        </p:txBody>
      </p:sp>
    </p:spTree>
    <p:extLst>
      <p:ext uri="{BB962C8B-B14F-4D97-AF65-F5344CB8AC3E}">
        <p14:creationId xmlns:p14="http://schemas.microsoft.com/office/powerpoint/2010/main" val="10092099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74676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200" dirty="0" err="1"/>
              <a:t>Vadata’s</a:t>
            </a:r>
            <a:r>
              <a:rPr lang="en-US" sz="3200" dirty="0"/>
              <a:t> Working But I Still Need Help!</a:t>
            </a:r>
            <a:br>
              <a:rPr lang="en-US" sz="3200" dirty="0"/>
            </a:br>
            <a:r>
              <a:rPr lang="en-US" sz="3200" dirty="0"/>
              <a:t>Who do I contact?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3A46E5-7E9A-4A45-B8F3-71464ECC6BD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57200" y="1981200"/>
            <a:ext cx="7467600" cy="449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6FB833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E5A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3AABE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2800" b="1" dirty="0"/>
              <a:t>Tamara Mason</a:t>
            </a:r>
            <a:r>
              <a:rPr lang="en-US" sz="2800" dirty="0"/>
              <a:t>, </a:t>
            </a:r>
            <a:endParaRPr lang="en-US"/>
          </a:p>
          <a:p>
            <a:pPr algn="ctr">
              <a:buNone/>
            </a:pPr>
            <a:r>
              <a:rPr lang="en-US" sz="2800" dirty="0"/>
              <a:t>SDVA Data System Manager</a:t>
            </a:r>
            <a:endParaRPr lang="en-US" dirty="0"/>
          </a:p>
          <a:p>
            <a:pPr algn="ctr">
              <a:buNone/>
            </a:pPr>
            <a:r>
              <a:rPr lang="en-US" sz="2800" dirty="0">
                <a:hlinkClick r:id="rId3"/>
              </a:rPr>
              <a:t>tmason@vsdvalliance.org</a:t>
            </a:r>
            <a:r>
              <a:rPr lang="en-US" sz="2800" dirty="0"/>
              <a:t> or </a:t>
            </a:r>
            <a:endParaRPr lang="en-US"/>
          </a:p>
          <a:p>
            <a:pPr algn="ctr">
              <a:buNone/>
            </a:pPr>
            <a:r>
              <a:rPr lang="en-US" sz="2800" b="1" dirty="0"/>
              <a:t>804.377.0335  </a:t>
            </a:r>
            <a:endParaRPr lang="en-US" dirty="0"/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12698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3600" dirty="0"/>
              <a:t>Domestic Violence Program Report</a:t>
            </a:r>
          </a:p>
        </p:txBody>
      </p:sp>
      <p:sp>
        <p:nvSpPr>
          <p:cNvPr id="12291" name="Content Placeholder 4"/>
          <p:cNvSpPr>
            <a:spLocks noGrp="1"/>
          </p:cNvSpPr>
          <p:nvPr>
            <p:ph sz="quarter" idx="1"/>
          </p:nvPr>
        </p:nvSpPr>
        <p:spPr>
          <a:xfrm>
            <a:off x="5334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altLang="en-US" sz="2600" dirty="0"/>
              <a:t>This report is published for the Virginia Department of Social Services (VDSS) and is required of domestic violence programs that receive funding from the department.</a:t>
            </a:r>
          </a:p>
          <a:p>
            <a:pPr eaLnBrk="1" hangingPunct="1"/>
            <a:endParaRPr lang="en-US" altLang="en-US" sz="2600" dirty="0"/>
          </a:p>
          <a:p>
            <a:pPr eaLnBrk="1" hangingPunct="1"/>
            <a:r>
              <a:rPr lang="en-US" altLang="en-US" sz="2600" dirty="0"/>
              <a:t>It provides a comprehensive overview of:</a:t>
            </a:r>
          </a:p>
          <a:p>
            <a:pPr lvl="2" eaLnBrk="1" hangingPunct="1"/>
            <a:r>
              <a:rPr lang="en-US" altLang="en-US" sz="2300" dirty="0"/>
              <a:t>Service recipient demographics</a:t>
            </a:r>
          </a:p>
          <a:p>
            <a:pPr lvl="2" eaLnBrk="1" hangingPunct="1"/>
            <a:r>
              <a:rPr lang="en-US" altLang="en-US" sz="2300" dirty="0"/>
              <a:t>Services provided by domestic violence programs</a:t>
            </a:r>
          </a:p>
          <a:p>
            <a:pPr lvl="2" eaLnBrk="1" hangingPunct="1"/>
            <a:r>
              <a:rPr lang="en-US" altLang="en-US" sz="2300" dirty="0"/>
              <a:t>Community engagement activities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/>
              <a:t>VDSS Outcome Report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altLang="en-US" sz="2600" dirty="0"/>
              <a:t>This report is published for the Virginia Department of Social Services (VDSS) and is required of domestic violence programs that </a:t>
            </a:r>
            <a:r>
              <a:rPr lang="en-US" altLang="en-US" sz="2600"/>
              <a:t>receive funding from the department. This report </a:t>
            </a:r>
            <a:r>
              <a:rPr lang="en-US" altLang="en-US" sz="2600" dirty="0"/>
              <a:t>was introduced in July 2014 and includes data from July 1, 2014 forward.</a:t>
            </a:r>
          </a:p>
          <a:p>
            <a:pPr eaLnBrk="1" hangingPunct="1"/>
            <a:endParaRPr lang="en-US" altLang="en-US" sz="2600" dirty="0"/>
          </a:p>
          <a:p>
            <a:pPr eaLnBrk="1" hangingPunct="1"/>
            <a:r>
              <a:rPr lang="en-US" altLang="en-US" sz="2600" dirty="0"/>
              <a:t>It provides a summary of selected data from the </a:t>
            </a:r>
            <a:r>
              <a:rPr lang="en-US" altLang="en-US" sz="2600" b="1" dirty="0"/>
              <a:t>Documenting Our Work (DOW) surveys </a:t>
            </a:r>
            <a:r>
              <a:rPr lang="en-US" altLang="en-US" sz="2600" dirty="0"/>
              <a:t>and from the </a:t>
            </a:r>
            <a:r>
              <a:rPr lang="en-US" altLang="en-US" sz="2600" b="1" dirty="0"/>
              <a:t>Community Engagement form</a:t>
            </a:r>
            <a:r>
              <a:rPr lang="en-US" altLang="en-US" sz="2600" dirty="0"/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3600" dirty="0"/>
              <a:t>Other VAdata Reports produced for VDSS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391400" cy="4873625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VAdata also produces 2 additional reports for VDSS to summarize service recipients and services for 2 federal funding sources:</a:t>
            </a:r>
          </a:p>
          <a:p>
            <a:pPr lvl="2" eaLnBrk="1" hangingPunct="1"/>
            <a:r>
              <a:rPr lang="en-US" altLang="en-US" sz="2300" dirty="0"/>
              <a:t>Family Violence Prevention and Services Act (FVPSA)</a:t>
            </a:r>
          </a:p>
          <a:p>
            <a:pPr lvl="2" eaLnBrk="1" hangingPunct="1"/>
            <a:r>
              <a:rPr lang="en-US" altLang="en-US" sz="2300" dirty="0"/>
              <a:t>Victims of Crime Act (VOCA)</a:t>
            </a:r>
          </a:p>
          <a:p>
            <a:pPr lvl="2" eaLnBrk="1" hangingPunct="1"/>
            <a:endParaRPr lang="en-US" altLang="en-US" sz="2200" dirty="0"/>
          </a:p>
          <a:p>
            <a:pPr eaLnBrk="1" hangingPunct="1"/>
            <a:r>
              <a:rPr lang="en-US" altLang="en-US" sz="2800" dirty="0"/>
              <a:t>These reports are used only by VDSS for annual reporting.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3200" dirty="0"/>
              <a:t>DCJS Victims Services Grant Program Report (VSGP)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altLang="en-US" sz="2500" dirty="0"/>
              <a:t>This report is published for the Virginia Department of Criminal Justice Services (DCJS) and is required of agencies that are receiving funding through the VSGP.</a:t>
            </a:r>
          </a:p>
          <a:p>
            <a:pPr eaLnBrk="1" hangingPunct="1"/>
            <a:r>
              <a:rPr lang="en-US" altLang="en-US" sz="2500" dirty="0"/>
              <a:t>This report meets the federal Victims of Crime Act (VOCA) requirements to:</a:t>
            </a:r>
          </a:p>
          <a:p>
            <a:pPr lvl="2" indent="-182245" eaLnBrk="1" hangingPunct="1"/>
            <a:r>
              <a:rPr lang="en-US" altLang="en-US" sz="2200" dirty="0"/>
              <a:t>Describe the demographics of persons who have reported a </a:t>
            </a:r>
            <a:r>
              <a:rPr lang="en-US" altLang="en-US" sz="2200" b="1" dirty="0"/>
              <a:t>new</a:t>
            </a:r>
            <a:r>
              <a:rPr lang="en-US" altLang="en-US" sz="2200" dirty="0"/>
              <a:t> crime of sexual or domestic violence, or human trafficking</a:t>
            </a:r>
          </a:p>
          <a:p>
            <a:pPr lvl="2" indent="-182245" eaLnBrk="1" hangingPunct="1"/>
            <a:r>
              <a:rPr lang="en-US" altLang="en-US" sz="2200" dirty="0"/>
              <a:t>Describe the services provided to all survivors served through use of these funds</a:t>
            </a:r>
          </a:p>
          <a:p>
            <a:r>
              <a:rPr lang="en-US" altLang="en-US" sz="2500" dirty="0"/>
              <a:t>And also includes a summary of Community Engagement activities.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dirty="0"/>
              <a:t>Note about the Sexual Assault and Domestic Violence Grant Program Report: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6193" cy="4873625"/>
          </a:xfrm>
        </p:spPr>
        <p:txBody>
          <a:bodyPr/>
          <a:lstStyle/>
          <a:p>
            <a:pPr eaLnBrk="1" hangingPunct="1"/>
            <a:r>
              <a:rPr lang="en-US" altLang="en-US" dirty="0"/>
              <a:t>It is important to know that the demographics section of this report only includes information on individuals who are considered "new" during the reporting periods. </a:t>
            </a:r>
            <a:endParaRPr lang="en-US" dirty="0"/>
          </a:p>
          <a:p>
            <a:r>
              <a:rPr lang="en-US" altLang="en-US" dirty="0"/>
              <a:t>These are individuals who have received services </a:t>
            </a:r>
            <a:r>
              <a:rPr lang="en-US" dirty="0"/>
              <a:t>from your agency </a:t>
            </a:r>
            <a:r>
              <a:rPr lang="en-US" altLang="en-US" dirty="0"/>
              <a:t>during the reporting period and had </a:t>
            </a:r>
            <a:r>
              <a:rPr lang="en-US" altLang="en-US" b="1" dirty="0"/>
              <a:t>not </a:t>
            </a:r>
            <a:r>
              <a:rPr lang="en-US" dirty="0"/>
              <a:t>previously </a:t>
            </a:r>
            <a:r>
              <a:rPr lang="en-US" altLang="en-US" dirty="0"/>
              <a:t>received services during the current fiscal year (July 1st to June 30th).</a:t>
            </a:r>
          </a:p>
          <a:p>
            <a:r>
              <a:rPr lang="en-US" altLang="en-US" b="1" dirty="0"/>
              <a:t>Everyone</a:t>
            </a:r>
            <a:r>
              <a:rPr lang="en-US" altLang="en-US" dirty="0"/>
              <a:t> served </a:t>
            </a:r>
            <a:r>
              <a:rPr lang="en-US" dirty="0"/>
              <a:t>by your agency is considered "new" during the first quarter of the fiscal year (July 1st through September 30th) so all services information will be included.</a:t>
            </a:r>
          </a:p>
          <a:p>
            <a:r>
              <a:rPr lang="en-US" dirty="0"/>
              <a:t>The VSGP funding source box </a:t>
            </a:r>
            <a:r>
              <a:rPr lang="en-US" b="1" dirty="0"/>
              <a:t>must be checked</a:t>
            </a:r>
            <a:r>
              <a:rPr lang="en-US" dirty="0"/>
              <a:t> in order for the data to be included in this report.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/>
              <a:t>VSTOP and Victim Fund Reports</a:t>
            </a:r>
          </a:p>
        </p:txBody>
      </p:sp>
      <p:sp>
        <p:nvSpPr>
          <p:cNvPr id="17411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625"/>
          </a:xfrm>
        </p:spPr>
        <p:txBody>
          <a:bodyPr/>
          <a:lstStyle/>
          <a:p>
            <a:pPr marL="273050" lvl="1" eaLnBrk="1" hangingPunct="1">
              <a:spcBef>
                <a:spcPts val="600"/>
              </a:spcBef>
              <a:buSzPct val="70000"/>
              <a:buFont typeface="Wingdings" panose="05000000000000000000" pitchFamily="2" charset="2"/>
              <a:buChar char=""/>
            </a:pPr>
            <a:r>
              <a:rPr lang="en-US" altLang="en-US" sz="2400" dirty="0"/>
              <a:t>These reports are published for the Virginia Department of Criminal Justice Services (DCJS) and are required for SDVAs that receive VSTOP or Victim Fund (VFUND) grants.</a:t>
            </a:r>
            <a:r>
              <a:rPr lang="en-US" sz="2400" dirty="0"/>
              <a:t> The VSTOP and Victim Fund reports compile data on the victim services and training events funded by VSTOP and/or Victim Fund grants. </a:t>
            </a:r>
            <a:endParaRPr lang="en-US" altLang="en-US" sz="2400" dirty="0"/>
          </a:p>
          <a:p>
            <a:pPr eaLnBrk="1" hangingPunct="1"/>
            <a:endParaRPr lang="en-US" altLang="en-US" sz="1000" dirty="0"/>
          </a:p>
          <a:p>
            <a:r>
              <a:rPr lang="en-US" altLang="en-US" dirty="0"/>
              <a:t>Both reports meets federal Violence Against Women Act (VAWA) requirements.</a:t>
            </a:r>
          </a:p>
          <a:p>
            <a:pPr eaLnBrk="1" hangingPunct="1"/>
            <a:endParaRPr lang="en-US" altLang="en-US" sz="1000" dirty="0"/>
          </a:p>
          <a:p>
            <a:pPr eaLnBrk="1" hangingPunct="1"/>
            <a:r>
              <a:rPr lang="en-US" altLang="en-US" dirty="0"/>
              <a:t>The Victim Fund report is similar to the VSGP report and provides information to DCJS about how these state funds are utilized.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2">
      <a:dk1>
        <a:sysClr val="windowText" lastClr="000000"/>
      </a:dk1>
      <a:lt1>
        <a:sysClr val="window" lastClr="FFFFFF"/>
      </a:lt1>
      <a:dk2>
        <a:srgbClr val="EA157A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750A3D"/>
      </a:hlink>
      <a:folHlink>
        <a:srgbClr val="5F7791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2">
    <a:dk1>
      <a:sysClr val="windowText" lastClr="000000"/>
    </a:dk1>
    <a:lt1>
      <a:sysClr val="window" lastClr="FFFFFF"/>
    </a:lt1>
    <a:dk2>
      <a:srgbClr val="EA157A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750A3D"/>
    </a:hlink>
    <a:folHlink>
      <a:srgbClr val="5F7791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F0B7DB10286B4C99F2EC852FBC58FD" ma:contentTypeVersion="6" ma:contentTypeDescription="Create a new document." ma:contentTypeScope="" ma:versionID="3b060f6cd7f70a4485216f7f5e00e528">
  <xsd:schema xmlns:xsd="http://www.w3.org/2001/XMLSchema" xmlns:xs="http://www.w3.org/2001/XMLSchema" xmlns:p="http://schemas.microsoft.com/office/2006/metadata/properties" xmlns:ns2="b8af06d5-a303-4c79-94d7-ae40213dcb67" xmlns:ns3="8f717612-3002-4c7f-8035-76070f6e149a" targetNamespace="http://schemas.microsoft.com/office/2006/metadata/properties" ma:root="true" ma:fieldsID="9d9e716d83cc716f7782fc94ea166270" ns2:_="" ns3:_="">
    <xsd:import namespace="b8af06d5-a303-4c79-94d7-ae40213dcb67"/>
    <xsd:import namespace="8f717612-3002-4c7f-8035-76070f6e149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af06d5-a303-4c79-94d7-ae40213dcb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717612-3002-4c7f-8035-76070f6e14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5713C957-AA7E-4D1F-93CC-2D89DF0B6F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af06d5-a303-4c79-94d7-ae40213dcb67"/>
    <ds:schemaRef ds:uri="8f717612-3002-4c7f-8035-76070f6e14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00F817-DFD2-426A-906E-BBAD1BBCC52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9649A3C-7C3E-4737-95BE-ED34F30584F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F58E8DF-DE20-4135-AE9E-51851817EFA1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494</TotalTime>
  <Words>2227</Words>
  <Application>Microsoft Office PowerPoint</Application>
  <PresentationFormat>On-screen Show (4:3)</PresentationFormat>
  <Paragraphs>188</Paragraphs>
  <Slides>31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Theme1</vt:lpstr>
      <vt:lpstr>VAdata Reports</vt:lpstr>
      <vt:lpstr>VAdata produces over 27 canned reports:</vt:lpstr>
      <vt:lpstr>Reports for State/Federal Funding Agencies</vt:lpstr>
      <vt:lpstr>Domestic Violence Program Report</vt:lpstr>
      <vt:lpstr>VDSS Outcome Report</vt:lpstr>
      <vt:lpstr>Other VAdata Reports produced for VDSS</vt:lpstr>
      <vt:lpstr>DCJS Victims Services Grant Program Report (VSGP)</vt:lpstr>
      <vt:lpstr>Note about the Sexual Assault and Domestic Violence Grant Program Report:</vt:lpstr>
      <vt:lpstr>VSTOP and Victim Fund Reports</vt:lpstr>
      <vt:lpstr>Note about the VSTOP and Victim Fund Reports:</vt:lpstr>
      <vt:lpstr>Housing Stabilization Reports</vt:lpstr>
      <vt:lpstr>Note about the Housing Stabilization Reports for HUD and ESG:</vt:lpstr>
      <vt:lpstr>Reports for the General Public</vt:lpstr>
      <vt:lpstr>Statewide Sexual Violence and Statewide Domestic Violence Reports</vt:lpstr>
      <vt:lpstr>Statewide Sexual Violence and Statewide Domestic Violence Reports</vt:lpstr>
      <vt:lpstr>Reports for SDVAs</vt:lpstr>
      <vt:lpstr>Advocacy and Hotline Data Reports</vt:lpstr>
      <vt:lpstr>Uses for the Advocacy and Hotline Data Reports</vt:lpstr>
      <vt:lpstr>Community Engagement Report</vt:lpstr>
      <vt:lpstr>Local Agency Domestic Violence, Sexual Violence, and Dual Agency Reports</vt:lpstr>
      <vt:lpstr>Community Engagement and Local Agency Domestic Violence, Sexual Violence and Dual Agency Reports</vt:lpstr>
      <vt:lpstr>Documenting Our Work (DOW) Shelter Services and Community-Based Services Reports</vt:lpstr>
      <vt:lpstr>Sexual Assault Services Report</vt:lpstr>
      <vt:lpstr>Summary Report by Staff</vt:lpstr>
      <vt:lpstr>Summary Report by Staff</vt:lpstr>
      <vt:lpstr>Report By Participant Code</vt:lpstr>
      <vt:lpstr>The data in every report will evolve on a regular basis</vt:lpstr>
      <vt:lpstr>Questions about any report</vt:lpstr>
      <vt:lpstr>Comments and Suggestions</vt:lpstr>
      <vt:lpstr> HELP! VAdata’s not working.</vt:lpstr>
      <vt:lpstr>Vadata’s Working But I Still Need Help! Who do I contact?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VAdata Reports</dc:title>
  <dc:creator>Sherrie</dc:creator>
  <cp:lastModifiedBy>Tamara Mason</cp:lastModifiedBy>
  <cp:revision>389</cp:revision>
  <dcterms:created xsi:type="dcterms:W3CDTF">2014-02-14T12:29:50Z</dcterms:created>
  <dcterms:modified xsi:type="dcterms:W3CDTF">2020-01-08T21:59:48Z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0x0101006AF0B7DB10286B4C99F2EC852FBC58FD</vt:lpwstr>
  </property>
  <property fmtid="{D5CDD505-2E9C-101B-9397-08002B2CF9AE}" pid="3" name="IsMyDocuments">
    <vt:lpwstr>1</vt:lpwstr>
  </property>
  <property fmtid="{D5CDD505-2E9C-101B-9397-08002B2CF9AE}" pid="4" name="AuthorIds_UIVersion_7680">
    <vt:lpwstr>147</vt:lpwstr>
  </property>
</Properties>
</file>