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4"/>
  </p:sldMasterIdLst>
  <p:notesMasterIdLst>
    <p:notesMasterId r:id="rId38"/>
  </p:notesMasterIdLst>
  <p:sldIdLst>
    <p:sldId id="312" r:id="rId5"/>
    <p:sldId id="313" r:id="rId6"/>
    <p:sldId id="314" r:id="rId7"/>
    <p:sldId id="315" r:id="rId8"/>
    <p:sldId id="271" r:id="rId9"/>
    <p:sldId id="274" r:id="rId10"/>
    <p:sldId id="316" r:id="rId11"/>
    <p:sldId id="272" r:id="rId12"/>
    <p:sldId id="317" r:id="rId13"/>
    <p:sldId id="284" r:id="rId14"/>
    <p:sldId id="285" r:id="rId15"/>
    <p:sldId id="299" r:id="rId16"/>
    <p:sldId id="306" r:id="rId17"/>
    <p:sldId id="282" r:id="rId18"/>
    <p:sldId id="283" r:id="rId19"/>
    <p:sldId id="294" r:id="rId20"/>
    <p:sldId id="287" r:id="rId21"/>
    <p:sldId id="301" r:id="rId22"/>
    <p:sldId id="302" r:id="rId23"/>
    <p:sldId id="303" r:id="rId24"/>
    <p:sldId id="267" r:id="rId25"/>
    <p:sldId id="290" r:id="rId26"/>
    <p:sldId id="288" r:id="rId27"/>
    <p:sldId id="307" r:id="rId28"/>
    <p:sldId id="308" r:id="rId29"/>
    <p:sldId id="293" r:id="rId30"/>
    <p:sldId id="296" r:id="rId31"/>
    <p:sldId id="269" r:id="rId32"/>
    <p:sldId id="266" r:id="rId33"/>
    <p:sldId id="289" r:id="rId34"/>
    <p:sldId id="309" r:id="rId35"/>
    <p:sldId id="311" r:id="rId36"/>
    <p:sldId id="281"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en Pritchard" initials="KP" lastIdx="4" clrIdx="0">
    <p:extLst>
      <p:ext uri="{19B8F6BF-5375-455C-9EA6-DF929625EA0E}">
        <p15:presenceInfo xmlns:p15="http://schemas.microsoft.com/office/powerpoint/2012/main" userId="Kristen Pritcha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5CDC57-A9F7-4246-8A31-C6F80354CD12}" v="1644" dt="2021-06-23T18:46:04.9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83" autoAdjust="0"/>
  </p:normalViewPr>
  <p:slideViewPr>
    <p:cSldViewPr>
      <p:cViewPr varScale="1">
        <p:scale>
          <a:sx n="104" d="100"/>
          <a:sy n="104" d="100"/>
        </p:scale>
        <p:origin x="174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AF5CDC57-A9F7-4246-8A31-C6F80354CD12}"/>
    <pc:docChg chg="undo custSel addSld delSld modSld">
      <pc:chgData name="Tamara Mason" userId="d87ad11f-6f7e-4efe-a3f1-61dc59dd24a8" providerId="ADAL" clId="{AF5CDC57-A9F7-4246-8A31-C6F80354CD12}" dt="2021-06-23T19:09:41.266" v="4195" actId="113"/>
      <pc:docMkLst>
        <pc:docMk/>
      </pc:docMkLst>
      <pc:sldChg chg="del">
        <pc:chgData name="Tamara Mason" userId="d87ad11f-6f7e-4efe-a3f1-61dc59dd24a8" providerId="ADAL" clId="{AF5CDC57-A9F7-4246-8A31-C6F80354CD12}" dt="2021-06-14T15:11:09.154" v="5" actId="47"/>
        <pc:sldMkLst>
          <pc:docMk/>
          <pc:sldMk cId="0" sldId="263"/>
        </pc:sldMkLst>
      </pc:sldChg>
      <pc:sldChg chg="modSp mod">
        <pc:chgData name="Tamara Mason" userId="d87ad11f-6f7e-4efe-a3f1-61dc59dd24a8" providerId="ADAL" clId="{AF5CDC57-A9F7-4246-8A31-C6F80354CD12}" dt="2021-06-14T16:35:46.417" v="2716" actId="20577"/>
        <pc:sldMkLst>
          <pc:docMk/>
          <pc:sldMk cId="0" sldId="267"/>
        </pc:sldMkLst>
        <pc:spChg chg="mod">
          <ac:chgData name="Tamara Mason" userId="d87ad11f-6f7e-4efe-a3f1-61dc59dd24a8" providerId="ADAL" clId="{AF5CDC57-A9F7-4246-8A31-C6F80354CD12}" dt="2021-06-14T16:35:46.417" v="2716" actId="20577"/>
          <ac:spMkLst>
            <pc:docMk/>
            <pc:sldMk cId="0" sldId="267"/>
            <ac:spMk id="39938" creationId="{00000000-0000-0000-0000-000000000000}"/>
          </ac:spMkLst>
        </pc:spChg>
      </pc:sldChg>
      <pc:sldChg chg="modSp mod">
        <pc:chgData name="Tamara Mason" userId="d87ad11f-6f7e-4efe-a3f1-61dc59dd24a8" providerId="ADAL" clId="{AF5CDC57-A9F7-4246-8A31-C6F80354CD12}" dt="2021-06-14T16:49:51.278" v="3193" actId="20577"/>
        <pc:sldMkLst>
          <pc:docMk/>
          <pc:sldMk cId="0" sldId="269"/>
        </pc:sldMkLst>
        <pc:spChg chg="mod">
          <ac:chgData name="Tamara Mason" userId="d87ad11f-6f7e-4efe-a3f1-61dc59dd24a8" providerId="ADAL" clId="{AF5CDC57-A9F7-4246-8A31-C6F80354CD12}" dt="2021-06-14T16:49:51.278" v="3193" actId="20577"/>
          <ac:spMkLst>
            <pc:docMk/>
            <pc:sldMk cId="0" sldId="269"/>
            <ac:spMk id="46082" creationId="{00000000-0000-0000-0000-000000000000}"/>
          </ac:spMkLst>
        </pc:spChg>
      </pc:sldChg>
      <pc:sldChg chg="del">
        <pc:chgData name="Tamara Mason" userId="d87ad11f-6f7e-4efe-a3f1-61dc59dd24a8" providerId="ADAL" clId="{AF5CDC57-A9F7-4246-8A31-C6F80354CD12}" dt="2021-06-14T15:11:17.894" v="7" actId="47"/>
        <pc:sldMkLst>
          <pc:docMk/>
          <pc:sldMk cId="0" sldId="270"/>
        </pc:sldMkLst>
      </pc:sldChg>
      <pc:sldChg chg="modSp mod">
        <pc:chgData name="Tamara Mason" userId="d87ad11f-6f7e-4efe-a3f1-61dc59dd24a8" providerId="ADAL" clId="{AF5CDC57-A9F7-4246-8A31-C6F80354CD12}" dt="2021-06-14T15:19:26.212" v="552" actId="6549"/>
        <pc:sldMkLst>
          <pc:docMk/>
          <pc:sldMk cId="0" sldId="271"/>
        </pc:sldMkLst>
        <pc:spChg chg="mod">
          <ac:chgData name="Tamara Mason" userId="d87ad11f-6f7e-4efe-a3f1-61dc59dd24a8" providerId="ADAL" clId="{AF5CDC57-A9F7-4246-8A31-C6F80354CD12}" dt="2021-06-14T15:19:26.212" v="552" actId="6549"/>
          <ac:spMkLst>
            <pc:docMk/>
            <pc:sldMk cId="0" sldId="271"/>
            <ac:spMk id="21506" creationId="{00000000-0000-0000-0000-000000000000}"/>
          </ac:spMkLst>
        </pc:spChg>
      </pc:sldChg>
      <pc:sldChg chg="modSp mod">
        <pc:chgData name="Tamara Mason" userId="d87ad11f-6f7e-4efe-a3f1-61dc59dd24a8" providerId="ADAL" clId="{AF5CDC57-A9F7-4246-8A31-C6F80354CD12}" dt="2021-06-14T16:01:09.210" v="1798" actId="20577"/>
        <pc:sldMkLst>
          <pc:docMk/>
          <pc:sldMk cId="0" sldId="272"/>
        </pc:sldMkLst>
        <pc:spChg chg="mod">
          <ac:chgData name="Tamara Mason" userId="d87ad11f-6f7e-4efe-a3f1-61dc59dd24a8" providerId="ADAL" clId="{AF5CDC57-A9F7-4246-8A31-C6F80354CD12}" dt="2021-06-14T16:01:09.210" v="1798" actId="20577"/>
          <ac:spMkLst>
            <pc:docMk/>
            <pc:sldMk cId="0" sldId="272"/>
            <ac:spMk id="25602" creationId="{00000000-0000-0000-0000-000000000000}"/>
          </ac:spMkLst>
        </pc:spChg>
      </pc:sldChg>
      <pc:sldChg chg="del">
        <pc:chgData name="Tamara Mason" userId="d87ad11f-6f7e-4efe-a3f1-61dc59dd24a8" providerId="ADAL" clId="{AF5CDC57-A9F7-4246-8A31-C6F80354CD12}" dt="2021-06-14T15:11:29.826" v="9" actId="47"/>
        <pc:sldMkLst>
          <pc:docMk/>
          <pc:sldMk cId="0" sldId="273"/>
        </pc:sldMkLst>
      </pc:sldChg>
      <pc:sldChg chg="modSp mod">
        <pc:chgData name="Tamara Mason" userId="d87ad11f-6f7e-4efe-a3f1-61dc59dd24a8" providerId="ADAL" clId="{AF5CDC57-A9F7-4246-8A31-C6F80354CD12}" dt="2021-06-14T15:22:28.031" v="716" actId="20577"/>
        <pc:sldMkLst>
          <pc:docMk/>
          <pc:sldMk cId="0" sldId="274"/>
        </pc:sldMkLst>
        <pc:spChg chg="mod">
          <ac:chgData name="Tamara Mason" userId="d87ad11f-6f7e-4efe-a3f1-61dc59dd24a8" providerId="ADAL" clId="{AF5CDC57-A9F7-4246-8A31-C6F80354CD12}" dt="2021-06-14T15:22:28.031" v="716" actId="20577"/>
          <ac:spMkLst>
            <pc:docMk/>
            <pc:sldMk cId="0" sldId="274"/>
            <ac:spMk id="23554" creationId="{00000000-0000-0000-0000-000000000000}"/>
          </ac:spMkLst>
        </pc:spChg>
      </pc:sldChg>
      <pc:sldChg chg="add">
        <pc:chgData name="Tamara Mason" userId="d87ad11f-6f7e-4efe-a3f1-61dc59dd24a8" providerId="ADAL" clId="{AF5CDC57-A9F7-4246-8A31-C6F80354CD12}" dt="2021-06-14T16:51:43.920" v="3203"/>
        <pc:sldMkLst>
          <pc:docMk/>
          <pc:sldMk cId="0" sldId="281"/>
        </pc:sldMkLst>
      </pc:sldChg>
      <pc:sldChg chg="modSp mod">
        <pc:chgData name="Tamara Mason" userId="d87ad11f-6f7e-4efe-a3f1-61dc59dd24a8" providerId="ADAL" clId="{AF5CDC57-A9F7-4246-8A31-C6F80354CD12}" dt="2021-06-14T16:25:20.679" v="2209" actId="113"/>
        <pc:sldMkLst>
          <pc:docMk/>
          <pc:sldMk cId="0" sldId="282"/>
        </pc:sldMkLst>
        <pc:spChg chg="mod">
          <ac:chgData name="Tamara Mason" userId="d87ad11f-6f7e-4efe-a3f1-61dc59dd24a8" providerId="ADAL" clId="{AF5CDC57-A9F7-4246-8A31-C6F80354CD12}" dt="2021-06-14T16:25:20.679" v="2209" actId="113"/>
          <ac:spMkLst>
            <pc:docMk/>
            <pc:sldMk cId="0" sldId="282"/>
            <ac:spMk id="31746" creationId="{00000000-0000-0000-0000-000000000000}"/>
          </ac:spMkLst>
        </pc:spChg>
      </pc:sldChg>
      <pc:sldChg chg="modSp mod">
        <pc:chgData name="Tamara Mason" userId="d87ad11f-6f7e-4efe-a3f1-61dc59dd24a8" providerId="ADAL" clId="{AF5CDC57-A9F7-4246-8A31-C6F80354CD12}" dt="2021-06-14T16:25:01.029" v="2207" actId="20577"/>
        <pc:sldMkLst>
          <pc:docMk/>
          <pc:sldMk cId="0" sldId="283"/>
        </pc:sldMkLst>
        <pc:spChg chg="mod">
          <ac:chgData name="Tamara Mason" userId="d87ad11f-6f7e-4efe-a3f1-61dc59dd24a8" providerId="ADAL" clId="{AF5CDC57-A9F7-4246-8A31-C6F80354CD12}" dt="2021-06-14T16:25:01.029" v="2207" actId="20577"/>
          <ac:spMkLst>
            <pc:docMk/>
            <pc:sldMk cId="0" sldId="283"/>
            <ac:spMk id="33794" creationId="{00000000-0000-0000-0000-000000000000}"/>
          </ac:spMkLst>
        </pc:spChg>
      </pc:sldChg>
      <pc:sldChg chg="modSp mod">
        <pc:chgData name="Tamara Mason" userId="d87ad11f-6f7e-4efe-a3f1-61dc59dd24a8" providerId="ADAL" clId="{AF5CDC57-A9F7-4246-8A31-C6F80354CD12}" dt="2021-06-14T16:05:41.823" v="1988" actId="255"/>
        <pc:sldMkLst>
          <pc:docMk/>
          <pc:sldMk cId="0" sldId="284"/>
        </pc:sldMkLst>
        <pc:spChg chg="mod">
          <ac:chgData name="Tamara Mason" userId="d87ad11f-6f7e-4efe-a3f1-61dc59dd24a8" providerId="ADAL" clId="{AF5CDC57-A9F7-4246-8A31-C6F80354CD12}" dt="2021-06-14T16:05:41.823" v="1988" actId="255"/>
          <ac:spMkLst>
            <pc:docMk/>
            <pc:sldMk cId="0" sldId="284"/>
            <ac:spMk id="27650" creationId="{00000000-0000-0000-0000-000000000000}"/>
          </ac:spMkLst>
        </pc:spChg>
        <pc:picChg chg="mod">
          <ac:chgData name="Tamara Mason" userId="d87ad11f-6f7e-4efe-a3f1-61dc59dd24a8" providerId="ADAL" clId="{AF5CDC57-A9F7-4246-8A31-C6F80354CD12}" dt="2021-06-14T16:05:23.512" v="1986" actId="1036"/>
          <ac:picMkLst>
            <pc:docMk/>
            <pc:sldMk cId="0" sldId="284"/>
            <ac:picMk id="8" creationId="{9A7E8CA9-2A03-4935-8D40-38FEB4B2CE94}"/>
          </ac:picMkLst>
        </pc:picChg>
      </pc:sldChg>
      <pc:sldChg chg="addSp modSp mod">
        <pc:chgData name="Tamara Mason" userId="d87ad11f-6f7e-4efe-a3f1-61dc59dd24a8" providerId="ADAL" clId="{AF5CDC57-A9F7-4246-8A31-C6F80354CD12}" dt="2021-06-14T16:22:19.519" v="2087" actId="1036"/>
        <pc:sldMkLst>
          <pc:docMk/>
          <pc:sldMk cId="0" sldId="285"/>
        </pc:sldMkLst>
        <pc:spChg chg="mod">
          <ac:chgData name="Tamara Mason" userId="d87ad11f-6f7e-4efe-a3f1-61dc59dd24a8" providerId="ADAL" clId="{AF5CDC57-A9F7-4246-8A31-C6F80354CD12}" dt="2021-06-14T16:22:15.592" v="2086" actId="1036"/>
          <ac:spMkLst>
            <pc:docMk/>
            <pc:sldMk cId="0" sldId="285"/>
            <ac:spMk id="3" creationId="{00000000-0000-0000-0000-000000000000}"/>
          </ac:spMkLst>
        </pc:spChg>
        <pc:spChg chg="add mod">
          <ac:chgData name="Tamara Mason" userId="d87ad11f-6f7e-4efe-a3f1-61dc59dd24a8" providerId="ADAL" clId="{AF5CDC57-A9F7-4246-8A31-C6F80354CD12}" dt="2021-06-14T16:22:19.519" v="2087" actId="1036"/>
          <ac:spMkLst>
            <pc:docMk/>
            <pc:sldMk cId="0" sldId="285"/>
            <ac:spMk id="7" creationId="{88DCF0C4-1AB6-468E-BECA-1DDFBB9DC088}"/>
          </ac:spMkLst>
        </pc:spChg>
        <pc:spChg chg="mod">
          <ac:chgData name="Tamara Mason" userId="d87ad11f-6f7e-4efe-a3f1-61dc59dd24a8" providerId="ADAL" clId="{AF5CDC57-A9F7-4246-8A31-C6F80354CD12}" dt="2021-06-14T16:21:59.454" v="2082" actId="20577"/>
          <ac:spMkLst>
            <pc:docMk/>
            <pc:sldMk cId="0" sldId="285"/>
            <ac:spMk id="29698" creationId="{00000000-0000-0000-0000-000000000000}"/>
          </ac:spMkLst>
        </pc:spChg>
        <pc:picChg chg="mod">
          <ac:chgData name="Tamara Mason" userId="d87ad11f-6f7e-4efe-a3f1-61dc59dd24a8" providerId="ADAL" clId="{AF5CDC57-A9F7-4246-8A31-C6F80354CD12}" dt="2021-06-14T16:22:10.091" v="2083" actId="1036"/>
          <ac:picMkLst>
            <pc:docMk/>
            <pc:sldMk cId="0" sldId="285"/>
            <ac:picMk id="2" creationId="{00000000-0000-0000-0000-000000000000}"/>
          </ac:picMkLst>
        </pc:picChg>
      </pc:sldChg>
      <pc:sldChg chg="modSp mod">
        <pc:chgData name="Tamara Mason" userId="d87ad11f-6f7e-4efe-a3f1-61dc59dd24a8" providerId="ADAL" clId="{AF5CDC57-A9F7-4246-8A31-C6F80354CD12}" dt="2021-06-14T16:26:22.620" v="2223" actId="20577"/>
        <pc:sldMkLst>
          <pc:docMk/>
          <pc:sldMk cId="0" sldId="287"/>
        </pc:sldMkLst>
        <pc:spChg chg="mod">
          <ac:chgData name="Tamara Mason" userId="d87ad11f-6f7e-4efe-a3f1-61dc59dd24a8" providerId="ADAL" clId="{AF5CDC57-A9F7-4246-8A31-C6F80354CD12}" dt="2021-06-14T16:26:22.620" v="2223" actId="20577"/>
          <ac:spMkLst>
            <pc:docMk/>
            <pc:sldMk cId="0" sldId="287"/>
            <ac:spMk id="37890" creationId="{00000000-0000-0000-0000-000000000000}"/>
          </ac:spMkLst>
        </pc:spChg>
      </pc:sldChg>
      <pc:sldChg chg="modSp mod">
        <pc:chgData name="Tamara Mason" userId="d87ad11f-6f7e-4efe-a3f1-61dc59dd24a8" providerId="ADAL" clId="{AF5CDC57-A9F7-4246-8A31-C6F80354CD12}" dt="2021-06-14T16:39:49.685" v="2816" actId="20577"/>
        <pc:sldMkLst>
          <pc:docMk/>
          <pc:sldMk cId="0" sldId="288"/>
        </pc:sldMkLst>
        <pc:spChg chg="mod">
          <ac:chgData name="Tamara Mason" userId="d87ad11f-6f7e-4efe-a3f1-61dc59dd24a8" providerId="ADAL" clId="{AF5CDC57-A9F7-4246-8A31-C6F80354CD12}" dt="2021-06-14T16:39:49.685" v="2816" actId="20577"/>
          <ac:spMkLst>
            <pc:docMk/>
            <pc:sldMk cId="0" sldId="288"/>
            <ac:spMk id="43010" creationId="{00000000-0000-0000-0000-000000000000}"/>
          </ac:spMkLst>
        </pc:spChg>
      </pc:sldChg>
      <pc:sldChg chg="modSp mod">
        <pc:chgData name="Tamara Mason" userId="d87ad11f-6f7e-4efe-a3f1-61dc59dd24a8" providerId="ADAL" clId="{AF5CDC57-A9F7-4246-8A31-C6F80354CD12}" dt="2021-06-14T16:50:33.346" v="3197" actId="6549"/>
        <pc:sldMkLst>
          <pc:docMk/>
          <pc:sldMk cId="0" sldId="289"/>
        </pc:sldMkLst>
        <pc:spChg chg="mod">
          <ac:chgData name="Tamara Mason" userId="d87ad11f-6f7e-4efe-a3f1-61dc59dd24a8" providerId="ADAL" clId="{AF5CDC57-A9F7-4246-8A31-C6F80354CD12}" dt="2021-06-14T16:50:33.346" v="3197" actId="6549"/>
          <ac:spMkLst>
            <pc:docMk/>
            <pc:sldMk cId="0" sldId="289"/>
            <ac:spMk id="50178" creationId="{00000000-0000-0000-0000-000000000000}"/>
          </ac:spMkLst>
        </pc:spChg>
      </pc:sldChg>
      <pc:sldChg chg="modSp mod">
        <pc:chgData name="Tamara Mason" userId="d87ad11f-6f7e-4efe-a3f1-61dc59dd24a8" providerId="ADAL" clId="{AF5CDC57-A9F7-4246-8A31-C6F80354CD12}" dt="2021-06-14T16:37:13.975" v="2784" actId="20577"/>
        <pc:sldMkLst>
          <pc:docMk/>
          <pc:sldMk cId="0" sldId="290"/>
        </pc:sldMkLst>
        <pc:spChg chg="mod">
          <ac:chgData name="Tamara Mason" userId="d87ad11f-6f7e-4efe-a3f1-61dc59dd24a8" providerId="ADAL" clId="{AF5CDC57-A9F7-4246-8A31-C6F80354CD12}" dt="2021-06-14T16:37:13.975" v="2784" actId="20577"/>
          <ac:spMkLst>
            <pc:docMk/>
            <pc:sldMk cId="0" sldId="290"/>
            <ac:spMk id="41986" creationId="{00000000-0000-0000-0000-000000000000}"/>
          </ac:spMkLst>
        </pc:spChg>
      </pc:sldChg>
      <pc:sldChg chg="add del">
        <pc:chgData name="Tamara Mason" userId="d87ad11f-6f7e-4efe-a3f1-61dc59dd24a8" providerId="ADAL" clId="{AF5CDC57-A9F7-4246-8A31-C6F80354CD12}" dt="2021-06-14T15:11:01.199" v="3"/>
        <pc:sldMkLst>
          <pc:docMk/>
          <pc:sldMk cId="0" sldId="291"/>
        </pc:sldMkLst>
      </pc:sldChg>
      <pc:sldChg chg="modSp mod">
        <pc:chgData name="Tamara Mason" userId="d87ad11f-6f7e-4efe-a3f1-61dc59dd24a8" providerId="ADAL" clId="{AF5CDC57-A9F7-4246-8A31-C6F80354CD12}" dt="2021-06-14T16:44:40.454" v="3064" actId="1035"/>
        <pc:sldMkLst>
          <pc:docMk/>
          <pc:sldMk cId="0" sldId="293"/>
        </pc:sldMkLst>
        <pc:spChg chg="mod">
          <ac:chgData name="Tamara Mason" userId="d87ad11f-6f7e-4efe-a3f1-61dc59dd24a8" providerId="ADAL" clId="{AF5CDC57-A9F7-4246-8A31-C6F80354CD12}" dt="2021-06-14T16:44:33.982" v="3059" actId="1035"/>
          <ac:spMkLst>
            <pc:docMk/>
            <pc:sldMk cId="0" sldId="293"/>
            <ac:spMk id="2" creationId="{00000000-0000-0000-0000-000000000000}"/>
          </ac:spMkLst>
        </pc:spChg>
        <pc:spChg chg="mod">
          <ac:chgData name="Tamara Mason" userId="d87ad11f-6f7e-4efe-a3f1-61dc59dd24a8" providerId="ADAL" clId="{AF5CDC57-A9F7-4246-8A31-C6F80354CD12}" dt="2021-06-14T16:44:40.454" v="3064" actId="1035"/>
          <ac:spMkLst>
            <pc:docMk/>
            <pc:sldMk cId="0" sldId="293"/>
            <ac:spMk id="45058" creationId="{00000000-0000-0000-0000-000000000000}"/>
          </ac:spMkLst>
        </pc:spChg>
        <pc:picChg chg="mod">
          <ac:chgData name="Tamara Mason" userId="d87ad11f-6f7e-4efe-a3f1-61dc59dd24a8" providerId="ADAL" clId="{AF5CDC57-A9F7-4246-8A31-C6F80354CD12}" dt="2021-06-14T16:44:36.911" v="3062" actId="1035"/>
          <ac:picMkLst>
            <pc:docMk/>
            <pc:sldMk cId="0" sldId="293"/>
            <ac:picMk id="4" creationId="{E09A1A64-CE0E-44DC-BCCA-79F1A4241694}"/>
          </ac:picMkLst>
        </pc:picChg>
      </pc:sldChg>
      <pc:sldChg chg="modSp mod">
        <pc:chgData name="Tamara Mason" userId="d87ad11f-6f7e-4efe-a3f1-61dc59dd24a8" providerId="ADAL" clId="{AF5CDC57-A9F7-4246-8A31-C6F80354CD12}" dt="2021-06-14T16:25:35.367" v="2215" actId="313"/>
        <pc:sldMkLst>
          <pc:docMk/>
          <pc:sldMk cId="0" sldId="294"/>
        </pc:sldMkLst>
        <pc:spChg chg="mod">
          <ac:chgData name="Tamara Mason" userId="d87ad11f-6f7e-4efe-a3f1-61dc59dd24a8" providerId="ADAL" clId="{AF5CDC57-A9F7-4246-8A31-C6F80354CD12}" dt="2021-06-14T16:25:35.367" v="2215" actId="313"/>
          <ac:spMkLst>
            <pc:docMk/>
            <pc:sldMk cId="0" sldId="294"/>
            <ac:spMk id="35842" creationId="{00000000-0000-0000-0000-000000000000}"/>
          </ac:spMkLst>
        </pc:spChg>
      </pc:sldChg>
      <pc:sldChg chg="modSp mod">
        <pc:chgData name="Tamara Mason" userId="d87ad11f-6f7e-4efe-a3f1-61dc59dd24a8" providerId="ADAL" clId="{AF5CDC57-A9F7-4246-8A31-C6F80354CD12}" dt="2021-06-14T16:47:30.796" v="3121" actId="20577"/>
        <pc:sldMkLst>
          <pc:docMk/>
          <pc:sldMk cId="3186413860" sldId="296"/>
        </pc:sldMkLst>
        <pc:spChg chg="mod">
          <ac:chgData name="Tamara Mason" userId="d87ad11f-6f7e-4efe-a3f1-61dc59dd24a8" providerId="ADAL" clId="{AF5CDC57-A9F7-4246-8A31-C6F80354CD12}" dt="2021-06-14T16:47:30.796" v="3121" actId="20577"/>
          <ac:spMkLst>
            <pc:docMk/>
            <pc:sldMk cId="3186413860" sldId="296"/>
            <ac:spMk id="45058" creationId="{00000000-0000-0000-0000-000000000000}"/>
          </ac:spMkLst>
        </pc:spChg>
      </pc:sldChg>
      <pc:sldChg chg="del">
        <pc:chgData name="Tamara Mason" userId="d87ad11f-6f7e-4efe-a3f1-61dc59dd24a8" providerId="ADAL" clId="{AF5CDC57-A9F7-4246-8A31-C6F80354CD12}" dt="2021-06-14T16:51:49.455" v="3204" actId="47"/>
        <pc:sldMkLst>
          <pc:docMk/>
          <pc:sldMk cId="266256202" sldId="298"/>
        </pc:sldMkLst>
      </pc:sldChg>
      <pc:sldChg chg="modSp add mod">
        <pc:chgData name="Tamara Mason" userId="d87ad11f-6f7e-4efe-a3f1-61dc59dd24a8" providerId="ADAL" clId="{AF5CDC57-A9F7-4246-8A31-C6F80354CD12}" dt="2021-06-23T19:09:41.266" v="4195" actId="113"/>
        <pc:sldMkLst>
          <pc:docMk/>
          <pc:sldMk cId="3789147599" sldId="299"/>
        </pc:sldMkLst>
        <pc:spChg chg="mod">
          <ac:chgData name="Tamara Mason" userId="d87ad11f-6f7e-4efe-a3f1-61dc59dd24a8" providerId="ADAL" clId="{AF5CDC57-A9F7-4246-8A31-C6F80354CD12}" dt="2021-06-23T19:09:41.266" v="4195" actId="113"/>
          <ac:spMkLst>
            <pc:docMk/>
            <pc:sldMk cId="3789147599" sldId="299"/>
            <ac:spMk id="3" creationId="{00000000-0000-0000-0000-000000000000}"/>
          </ac:spMkLst>
        </pc:spChg>
      </pc:sldChg>
      <pc:sldChg chg="modSp mod">
        <pc:chgData name="Tamara Mason" userId="d87ad11f-6f7e-4efe-a3f1-61dc59dd24a8" providerId="ADAL" clId="{AF5CDC57-A9F7-4246-8A31-C6F80354CD12}" dt="2021-06-14T16:30:29.439" v="2261" actId="20577"/>
        <pc:sldMkLst>
          <pc:docMk/>
          <pc:sldMk cId="409904277" sldId="301"/>
        </pc:sldMkLst>
        <pc:spChg chg="mod">
          <ac:chgData name="Tamara Mason" userId="d87ad11f-6f7e-4efe-a3f1-61dc59dd24a8" providerId="ADAL" clId="{AF5CDC57-A9F7-4246-8A31-C6F80354CD12}" dt="2021-06-14T16:30:29.439" v="2261" actId="20577"/>
          <ac:spMkLst>
            <pc:docMk/>
            <pc:sldMk cId="409904277" sldId="301"/>
            <ac:spMk id="3" creationId="{00000000-0000-0000-0000-000000000000}"/>
          </ac:spMkLst>
        </pc:spChg>
      </pc:sldChg>
      <pc:sldChg chg="modSp mod">
        <pc:chgData name="Tamara Mason" userId="d87ad11f-6f7e-4efe-a3f1-61dc59dd24a8" providerId="ADAL" clId="{AF5CDC57-A9F7-4246-8A31-C6F80354CD12}" dt="2021-06-14T16:34:30.388" v="2631" actId="20577"/>
        <pc:sldMkLst>
          <pc:docMk/>
          <pc:sldMk cId="1728195110" sldId="303"/>
        </pc:sldMkLst>
        <pc:spChg chg="mod">
          <ac:chgData name="Tamara Mason" userId="d87ad11f-6f7e-4efe-a3f1-61dc59dd24a8" providerId="ADAL" clId="{AF5CDC57-A9F7-4246-8A31-C6F80354CD12}" dt="2021-06-14T16:34:30.388" v="2631" actId="20577"/>
          <ac:spMkLst>
            <pc:docMk/>
            <pc:sldMk cId="1728195110" sldId="303"/>
            <ac:spMk id="3" creationId="{00000000-0000-0000-0000-000000000000}"/>
          </ac:spMkLst>
        </pc:spChg>
      </pc:sldChg>
      <pc:sldChg chg="modSp mod">
        <pc:chgData name="Tamara Mason" userId="d87ad11f-6f7e-4efe-a3f1-61dc59dd24a8" providerId="ADAL" clId="{AF5CDC57-A9F7-4246-8A31-C6F80354CD12}" dt="2021-06-14T16:32:52.786" v="2594" actId="255"/>
        <pc:sldMkLst>
          <pc:docMk/>
          <pc:sldMk cId="1496956748" sldId="306"/>
        </pc:sldMkLst>
        <pc:spChg chg="mod">
          <ac:chgData name="Tamara Mason" userId="d87ad11f-6f7e-4efe-a3f1-61dc59dd24a8" providerId="ADAL" clId="{AF5CDC57-A9F7-4246-8A31-C6F80354CD12}" dt="2021-06-14T16:32:52.786" v="2594" actId="255"/>
          <ac:spMkLst>
            <pc:docMk/>
            <pc:sldMk cId="1496956748" sldId="306"/>
            <ac:spMk id="3" creationId="{00000000-0000-0000-0000-000000000000}"/>
          </ac:spMkLst>
        </pc:spChg>
      </pc:sldChg>
      <pc:sldChg chg="modSp mod">
        <pc:chgData name="Tamara Mason" userId="d87ad11f-6f7e-4efe-a3f1-61dc59dd24a8" providerId="ADAL" clId="{AF5CDC57-A9F7-4246-8A31-C6F80354CD12}" dt="2021-06-14T16:40:31.789" v="2854" actId="20577"/>
        <pc:sldMkLst>
          <pc:docMk/>
          <pc:sldMk cId="3585557759" sldId="307"/>
        </pc:sldMkLst>
        <pc:spChg chg="mod">
          <ac:chgData name="Tamara Mason" userId="d87ad11f-6f7e-4efe-a3f1-61dc59dd24a8" providerId="ADAL" clId="{AF5CDC57-A9F7-4246-8A31-C6F80354CD12}" dt="2021-06-14T16:40:31.789" v="2854" actId="20577"/>
          <ac:spMkLst>
            <pc:docMk/>
            <pc:sldMk cId="3585557759" sldId="307"/>
            <ac:spMk id="3" creationId="{00000000-0000-0000-0000-000000000000}"/>
          </ac:spMkLst>
        </pc:spChg>
      </pc:sldChg>
      <pc:sldChg chg="addSp delSp modSp mod">
        <pc:chgData name="Tamara Mason" userId="d87ad11f-6f7e-4efe-a3f1-61dc59dd24a8" providerId="ADAL" clId="{AF5CDC57-A9F7-4246-8A31-C6F80354CD12}" dt="2021-06-14T16:42:22.841" v="2866" actId="20577"/>
        <pc:sldMkLst>
          <pc:docMk/>
          <pc:sldMk cId="1730475860" sldId="308"/>
        </pc:sldMkLst>
        <pc:spChg chg="mod">
          <ac:chgData name="Tamara Mason" userId="d87ad11f-6f7e-4efe-a3f1-61dc59dd24a8" providerId="ADAL" clId="{AF5CDC57-A9F7-4246-8A31-C6F80354CD12}" dt="2021-06-14T16:42:22.841" v="2866" actId="20577"/>
          <ac:spMkLst>
            <pc:docMk/>
            <pc:sldMk cId="1730475860" sldId="308"/>
            <ac:spMk id="3" creationId="{00000000-0000-0000-0000-000000000000}"/>
          </ac:spMkLst>
        </pc:spChg>
        <pc:picChg chg="del">
          <ac:chgData name="Tamara Mason" userId="d87ad11f-6f7e-4efe-a3f1-61dc59dd24a8" providerId="ADAL" clId="{AF5CDC57-A9F7-4246-8A31-C6F80354CD12}" dt="2021-06-14T16:41:54.823" v="2861" actId="478"/>
          <ac:picMkLst>
            <pc:docMk/>
            <pc:sldMk cId="1730475860" sldId="308"/>
            <ac:picMk id="4" creationId="{00000000-0000-0000-0000-000000000000}"/>
          </ac:picMkLst>
        </pc:picChg>
        <pc:picChg chg="add mod">
          <ac:chgData name="Tamara Mason" userId="d87ad11f-6f7e-4efe-a3f1-61dc59dd24a8" providerId="ADAL" clId="{AF5CDC57-A9F7-4246-8A31-C6F80354CD12}" dt="2021-06-14T16:42:05.909" v="2865" actId="1038"/>
          <ac:picMkLst>
            <pc:docMk/>
            <pc:sldMk cId="1730475860" sldId="308"/>
            <ac:picMk id="6" creationId="{D7B5F966-9CA1-4EC5-90C9-46AC28715E3D}"/>
          </ac:picMkLst>
        </pc:picChg>
      </pc:sldChg>
      <pc:sldChg chg="del">
        <pc:chgData name="Tamara Mason" userId="d87ad11f-6f7e-4efe-a3f1-61dc59dd24a8" providerId="ADAL" clId="{AF5CDC57-A9F7-4246-8A31-C6F80354CD12}" dt="2021-06-14T16:50:50.682" v="3198" actId="47"/>
        <pc:sldMkLst>
          <pc:docMk/>
          <pc:sldMk cId="3329015461" sldId="310"/>
        </pc:sldMkLst>
      </pc:sldChg>
      <pc:sldChg chg="addSp delSp modSp">
        <pc:chgData name="Tamara Mason" userId="d87ad11f-6f7e-4efe-a3f1-61dc59dd24a8" providerId="ADAL" clId="{AF5CDC57-A9F7-4246-8A31-C6F80354CD12}" dt="2021-06-14T16:51:30.514" v="3202" actId="1076"/>
        <pc:sldMkLst>
          <pc:docMk/>
          <pc:sldMk cId="2294635127" sldId="311"/>
        </pc:sldMkLst>
        <pc:spChg chg="add del mod">
          <ac:chgData name="Tamara Mason" userId="d87ad11f-6f7e-4efe-a3f1-61dc59dd24a8" providerId="ADAL" clId="{AF5CDC57-A9F7-4246-8A31-C6F80354CD12}" dt="2021-06-14T16:51:27.428" v="3201" actId="478"/>
          <ac:spMkLst>
            <pc:docMk/>
            <pc:sldMk cId="2294635127" sldId="311"/>
            <ac:spMk id="2" creationId="{8ABDCA0C-61BE-4A9C-966F-2FD0E861C4E1}"/>
          </ac:spMkLst>
        </pc:spChg>
        <pc:spChg chg="add mod">
          <ac:chgData name="Tamara Mason" userId="d87ad11f-6f7e-4efe-a3f1-61dc59dd24a8" providerId="ADAL" clId="{AF5CDC57-A9F7-4246-8A31-C6F80354CD12}" dt="2021-06-14T16:51:30.514" v="3202" actId="1076"/>
          <ac:spMkLst>
            <pc:docMk/>
            <pc:sldMk cId="2294635127" sldId="311"/>
            <ac:spMk id="5" creationId="{2C4744F5-058E-4255-ADC6-5120B6A40F02}"/>
          </ac:spMkLst>
        </pc:spChg>
        <pc:spChg chg="del">
          <ac:chgData name="Tamara Mason" userId="d87ad11f-6f7e-4efe-a3f1-61dc59dd24a8" providerId="ADAL" clId="{AF5CDC57-A9F7-4246-8A31-C6F80354CD12}" dt="2021-06-14T16:51:24.362" v="3199" actId="478"/>
          <ac:spMkLst>
            <pc:docMk/>
            <pc:sldMk cId="2294635127" sldId="311"/>
            <ac:spMk id="35843" creationId="{00000000-0000-0000-0000-000000000000}"/>
          </ac:spMkLst>
        </pc:spChg>
      </pc:sldChg>
      <pc:sldChg chg="add">
        <pc:chgData name="Tamara Mason" userId="d87ad11f-6f7e-4efe-a3f1-61dc59dd24a8" providerId="ADAL" clId="{AF5CDC57-A9F7-4246-8A31-C6F80354CD12}" dt="2021-06-14T15:10:50.544" v="0"/>
        <pc:sldMkLst>
          <pc:docMk/>
          <pc:sldMk cId="0" sldId="312"/>
        </pc:sldMkLst>
      </pc:sldChg>
      <pc:sldChg chg="modSp add mod">
        <pc:chgData name="Tamara Mason" userId="d87ad11f-6f7e-4efe-a3f1-61dc59dd24a8" providerId="ADAL" clId="{AF5CDC57-A9F7-4246-8A31-C6F80354CD12}" dt="2021-06-14T15:12:50.198" v="149" actId="113"/>
        <pc:sldMkLst>
          <pc:docMk/>
          <pc:sldMk cId="0" sldId="313"/>
        </pc:sldMkLst>
        <pc:spChg chg="mod">
          <ac:chgData name="Tamara Mason" userId="d87ad11f-6f7e-4efe-a3f1-61dc59dd24a8" providerId="ADAL" clId="{AF5CDC57-A9F7-4246-8A31-C6F80354CD12}" dt="2021-06-14T15:12:50.198" v="149" actId="113"/>
          <ac:spMkLst>
            <pc:docMk/>
            <pc:sldMk cId="0" sldId="313"/>
            <ac:spMk id="15362" creationId="{00000000-0000-0000-0000-000000000000}"/>
          </ac:spMkLst>
        </pc:spChg>
      </pc:sldChg>
      <pc:sldChg chg="modSp add mod">
        <pc:chgData name="Tamara Mason" userId="d87ad11f-6f7e-4efe-a3f1-61dc59dd24a8" providerId="ADAL" clId="{AF5CDC57-A9F7-4246-8A31-C6F80354CD12}" dt="2021-06-14T15:16:44.036" v="408" actId="20577"/>
        <pc:sldMkLst>
          <pc:docMk/>
          <pc:sldMk cId="0" sldId="314"/>
        </pc:sldMkLst>
        <pc:spChg chg="mod">
          <ac:chgData name="Tamara Mason" userId="d87ad11f-6f7e-4efe-a3f1-61dc59dd24a8" providerId="ADAL" clId="{AF5CDC57-A9F7-4246-8A31-C6F80354CD12}" dt="2021-06-14T15:16:44.036" v="408" actId="20577"/>
          <ac:spMkLst>
            <pc:docMk/>
            <pc:sldMk cId="0" sldId="314"/>
            <ac:spMk id="17410" creationId="{00000000-0000-0000-0000-000000000000}"/>
          </ac:spMkLst>
        </pc:spChg>
      </pc:sldChg>
      <pc:sldChg chg="modSp add mod">
        <pc:chgData name="Tamara Mason" userId="d87ad11f-6f7e-4efe-a3f1-61dc59dd24a8" providerId="ADAL" clId="{AF5CDC57-A9F7-4246-8A31-C6F80354CD12}" dt="2021-06-14T15:17:49.024" v="467" actId="115"/>
        <pc:sldMkLst>
          <pc:docMk/>
          <pc:sldMk cId="0" sldId="315"/>
        </pc:sldMkLst>
        <pc:spChg chg="mod">
          <ac:chgData name="Tamara Mason" userId="d87ad11f-6f7e-4efe-a3f1-61dc59dd24a8" providerId="ADAL" clId="{AF5CDC57-A9F7-4246-8A31-C6F80354CD12}" dt="2021-06-14T15:17:49.024" v="467" actId="115"/>
          <ac:spMkLst>
            <pc:docMk/>
            <pc:sldMk cId="0" sldId="315"/>
            <ac:spMk id="19458" creationId="{00000000-0000-0000-0000-000000000000}"/>
          </ac:spMkLst>
        </pc:spChg>
      </pc:sldChg>
      <pc:sldChg chg="modSp add mod">
        <pc:chgData name="Tamara Mason" userId="d87ad11f-6f7e-4efe-a3f1-61dc59dd24a8" providerId="ADAL" clId="{AF5CDC57-A9F7-4246-8A31-C6F80354CD12}" dt="2021-06-14T15:35:55.709" v="1628" actId="113"/>
        <pc:sldMkLst>
          <pc:docMk/>
          <pc:sldMk cId="1799242288" sldId="316"/>
        </pc:sldMkLst>
        <pc:spChg chg="mod">
          <ac:chgData name="Tamara Mason" userId="d87ad11f-6f7e-4efe-a3f1-61dc59dd24a8" providerId="ADAL" clId="{AF5CDC57-A9F7-4246-8A31-C6F80354CD12}" dt="2021-06-14T15:31:21.237" v="1595" actId="20577"/>
          <ac:spMkLst>
            <pc:docMk/>
            <pc:sldMk cId="1799242288" sldId="316"/>
            <ac:spMk id="7170" creationId="{00000000-0000-0000-0000-000000000000}"/>
          </ac:spMkLst>
        </pc:spChg>
        <pc:spChg chg="mod">
          <ac:chgData name="Tamara Mason" userId="d87ad11f-6f7e-4efe-a3f1-61dc59dd24a8" providerId="ADAL" clId="{AF5CDC57-A9F7-4246-8A31-C6F80354CD12}" dt="2021-06-14T15:35:55.709" v="1628" actId="113"/>
          <ac:spMkLst>
            <pc:docMk/>
            <pc:sldMk cId="1799242288" sldId="316"/>
            <ac:spMk id="23554" creationId="{00000000-0000-0000-0000-000000000000}"/>
          </ac:spMkLst>
        </pc:spChg>
      </pc:sldChg>
      <pc:sldChg chg="modSp add mod">
        <pc:chgData name="Tamara Mason" userId="d87ad11f-6f7e-4efe-a3f1-61dc59dd24a8" providerId="ADAL" clId="{AF5CDC57-A9F7-4246-8A31-C6F80354CD12}" dt="2021-06-14T16:46:46.520" v="3109" actId="20577"/>
        <pc:sldMkLst>
          <pc:docMk/>
          <pc:sldMk cId="1946837161" sldId="317"/>
        </pc:sldMkLst>
        <pc:spChg chg="mod">
          <ac:chgData name="Tamara Mason" userId="d87ad11f-6f7e-4efe-a3f1-61dc59dd24a8" providerId="ADAL" clId="{AF5CDC57-A9F7-4246-8A31-C6F80354CD12}" dt="2021-06-14T16:46:46.520" v="3109" actId="20577"/>
          <ac:spMkLst>
            <pc:docMk/>
            <pc:sldMk cId="1946837161" sldId="317"/>
            <ac:spMk id="25602" creationId="{00000000-0000-0000-0000-000000000000}"/>
          </ac:spMkLst>
        </pc:spChg>
      </pc:sldChg>
    </pc:docChg>
  </pc:docChgLst>
  <pc:docChgLst>
    <pc:chgData name="Tamara Mason" userId="d87ad11f-6f7e-4efe-a3f1-61dc59dd24a8" providerId="ADAL" clId="{2F417DFB-07A4-494C-AA38-E6A5E7058F0B}"/>
    <pc:docChg chg="custSel modSld">
      <pc:chgData name="Tamara Mason" userId="d87ad11f-6f7e-4efe-a3f1-61dc59dd24a8" providerId="ADAL" clId="{2F417DFB-07A4-494C-AA38-E6A5E7058F0B}" dt="2019-08-13T21:16:19.362" v="535" actId="20577"/>
      <pc:docMkLst>
        <pc:docMk/>
      </pc:docMkLst>
      <pc:sldChg chg="modSp">
        <pc:chgData name="Tamara Mason" userId="d87ad11f-6f7e-4efe-a3f1-61dc59dd24a8" providerId="ADAL" clId="{2F417DFB-07A4-494C-AA38-E6A5E7058F0B}" dt="2019-08-13T19:15:31.641" v="121" actId="20577"/>
        <pc:sldMkLst>
          <pc:docMk/>
          <pc:sldMk cId="0" sldId="263"/>
        </pc:sldMkLst>
        <pc:spChg chg="mod">
          <ac:chgData name="Tamara Mason" userId="d87ad11f-6f7e-4efe-a3f1-61dc59dd24a8" providerId="ADAL" clId="{2F417DFB-07A4-494C-AA38-E6A5E7058F0B}" dt="2019-08-13T19:09:06.697" v="55" actId="20577"/>
          <ac:spMkLst>
            <pc:docMk/>
            <pc:sldMk cId="0" sldId="263"/>
            <ac:spMk id="3074" creationId="{00000000-0000-0000-0000-000000000000}"/>
          </ac:spMkLst>
        </pc:spChg>
        <pc:spChg chg="mod">
          <ac:chgData name="Tamara Mason" userId="d87ad11f-6f7e-4efe-a3f1-61dc59dd24a8" providerId="ADAL" clId="{2F417DFB-07A4-494C-AA38-E6A5E7058F0B}" dt="2019-08-13T19:15:31.641" v="121" actId="20577"/>
          <ac:spMkLst>
            <pc:docMk/>
            <pc:sldMk cId="0" sldId="263"/>
            <ac:spMk id="15362" creationId="{00000000-0000-0000-0000-000000000000}"/>
          </ac:spMkLst>
        </pc:spChg>
      </pc:sldChg>
      <pc:sldChg chg="modSp">
        <pc:chgData name="Tamara Mason" userId="d87ad11f-6f7e-4efe-a3f1-61dc59dd24a8" providerId="ADAL" clId="{2F417DFB-07A4-494C-AA38-E6A5E7058F0B}" dt="2019-08-13T21:15:30.233" v="416"/>
        <pc:sldMkLst>
          <pc:docMk/>
          <pc:sldMk cId="0" sldId="270"/>
        </pc:sldMkLst>
        <pc:spChg chg="mod">
          <ac:chgData name="Tamara Mason" userId="d87ad11f-6f7e-4efe-a3f1-61dc59dd24a8" providerId="ADAL" clId="{2F417DFB-07A4-494C-AA38-E6A5E7058F0B}" dt="2019-08-13T20:07:36.015" v="151" actId="6549"/>
          <ac:spMkLst>
            <pc:docMk/>
            <pc:sldMk cId="0" sldId="270"/>
            <ac:spMk id="4098" creationId="{00000000-0000-0000-0000-000000000000}"/>
          </ac:spMkLst>
        </pc:spChg>
        <pc:spChg chg="mod">
          <ac:chgData name="Tamara Mason" userId="d87ad11f-6f7e-4efe-a3f1-61dc59dd24a8" providerId="ADAL" clId="{2F417DFB-07A4-494C-AA38-E6A5E7058F0B}" dt="2019-08-13T21:15:30.233" v="416"/>
          <ac:spMkLst>
            <pc:docMk/>
            <pc:sldMk cId="0" sldId="270"/>
            <ac:spMk id="17410" creationId="{00000000-0000-0000-0000-000000000000}"/>
          </ac:spMkLst>
        </pc:spChg>
      </pc:sldChg>
      <pc:sldChg chg="delSp modSp">
        <pc:chgData name="Tamara Mason" userId="d87ad11f-6f7e-4efe-a3f1-61dc59dd24a8" providerId="ADAL" clId="{2F417DFB-07A4-494C-AA38-E6A5E7058F0B}" dt="2019-08-13T21:16:19.362" v="535" actId="20577"/>
        <pc:sldMkLst>
          <pc:docMk/>
          <pc:sldMk cId="0" sldId="273"/>
        </pc:sldMkLst>
        <pc:spChg chg="del">
          <ac:chgData name="Tamara Mason" userId="d87ad11f-6f7e-4efe-a3f1-61dc59dd24a8" providerId="ADAL" clId="{2F417DFB-07A4-494C-AA38-E6A5E7058F0B}" dt="2019-08-13T21:15:35.503" v="418" actId="478"/>
          <ac:spMkLst>
            <pc:docMk/>
            <pc:sldMk cId="0" sldId="273"/>
            <ac:spMk id="2" creationId="{00000000-0000-0000-0000-000000000000}"/>
          </ac:spMkLst>
        </pc:spChg>
        <pc:spChg chg="mod">
          <ac:chgData name="Tamara Mason" userId="d87ad11f-6f7e-4efe-a3f1-61dc59dd24a8" providerId="ADAL" clId="{2F417DFB-07A4-494C-AA38-E6A5E7058F0B}" dt="2019-08-13T21:16:19.362" v="535" actId="20577"/>
          <ac:spMkLst>
            <pc:docMk/>
            <pc:sldMk cId="0" sldId="273"/>
            <ac:spMk id="5122" creationId="{00000000-0000-0000-0000-000000000000}"/>
          </ac:spMkLst>
        </pc:spChg>
        <pc:spChg chg="mod">
          <ac:chgData name="Tamara Mason" userId="d87ad11f-6f7e-4efe-a3f1-61dc59dd24a8" providerId="ADAL" clId="{2F417DFB-07A4-494C-AA38-E6A5E7058F0B}" dt="2019-08-13T21:16:01.082" v="472" actId="20577"/>
          <ac:spMkLst>
            <pc:docMk/>
            <pc:sldMk cId="0" sldId="273"/>
            <ac:spMk id="19458" creationId="{00000000-0000-0000-0000-000000000000}"/>
          </ac:spMkLst>
        </pc:spChg>
        <pc:picChg chg="del">
          <ac:chgData name="Tamara Mason" userId="d87ad11f-6f7e-4efe-a3f1-61dc59dd24a8" providerId="ADAL" clId="{2F417DFB-07A4-494C-AA38-E6A5E7058F0B}" dt="2019-08-13T21:15:34.715" v="417" actId="478"/>
          <ac:picMkLst>
            <pc:docMk/>
            <pc:sldMk cId="0" sldId="273"/>
            <ac:picMk id="19459" creationId="{00000000-0000-0000-0000-000000000000}"/>
          </ac:picMkLst>
        </pc:picChg>
      </pc:sldChg>
      <pc:sldChg chg="modSp">
        <pc:chgData name="Tamara Mason" userId="d87ad11f-6f7e-4efe-a3f1-61dc59dd24a8" providerId="ADAL" clId="{2F417DFB-07A4-494C-AA38-E6A5E7058F0B}" dt="2019-08-13T19:08:44.777" v="34" actId="20577"/>
        <pc:sldMkLst>
          <pc:docMk/>
          <pc:sldMk cId="0" sldId="291"/>
        </pc:sldMkLst>
        <pc:spChg chg="mod">
          <ac:chgData name="Tamara Mason" userId="d87ad11f-6f7e-4efe-a3f1-61dc59dd24a8" providerId="ADAL" clId="{2F417DFB-07A4-494C-AA38-E6A5E7058F0B}" dt="2019-08-13T19:08:44.777" v="34" actId="20577"/>
          <ac:spMkLst>
            <pc:docMk/>
            <pc:sldMk cId="0" sldId="291"/>
            <ac:spMk id="4" creationId="{00000000-0000-0000-0000-000000000000}"/>
          </ac:spMkLst>
        </pc:spChg>
      </pc:sldChg>
    </pc:docChg>
  </pc:docChgLst>
  <pc:docChgLst>
    <pc:chgData name="Tamara Mason" userId="S::tmason@vsdvalliance.org::d87ad11f-6f7e-4efe-a3f1-61dc59dd24a8" providerId="AD" clId="Web-{FD7431D9-CAFC-E166-3668-A91CBB1FD496}"/>
    <pc:docChg chg="modSld">
      <pc:chgData name="Tamara Mason" userId="S::tmason@vsdvalliance.org::d87ad11f-6f7e-4efe-a3f1-61dc59dd24a8" providerId="AD" clId="Web-{FD7431D9-CAFC-E166-3668-A91CBB1FD496}" dt="2019-07-18T19:06:14.593" v="0" actId="20577"/>
      <pc:docMkLst>
        <pc:docMk/>
      </pc:docMkLst>
      <pc:sldChg chg="modSp">
        <pc:chgData name="Tamara Mason" userId="S::tmason@vsdvalliance.org::d87ad11f-6f7e-4efe-a3f1-61dc59dd24a8" providerId="AD" clId="Web-{FD7431D9-CAFC-E166-3668-A91CBB1FD496}" dt="2019-07-18T19:06:14.593" v="0" actId="20577"/>
        <pc:sldMkLst>
          <pc:docMk/>
          <pc:sldMk cId="0" sldId="290"/>
        </pc:sldMkLst>
        <pc:spChg chg="mod">
          <ac:chgData name="Tamara Mason" userId="S::tmason@vsdvalliance.org::d87ad11f-6f7e-4efe-a3f1-61dc59dd24a8" providerId="AD" clId="Web-{FD7431D9-CAFC-E166-3668-A91CBB1FD496}" dt="2019-07-18T19:06:14.593" v="0" actId="20577"/>
          <ac:spMkLst>
            <pc:docMk/>
            <pc:sldMk cId="0" sldId="290"/>
            <ac:spMk id="419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591AB50-6BF6-4B88-82B9-93BBA707BA4F}" type="slidenum">
              <a:rPr lang="en-US" altLang="en-US"/>
              <a:pPr/>
              <a:t>‹#›</a:t>
            </a:fld>
            <a:endParaRPr lang="en-US" altLang="en-US"/>
          </a:p>
        </p:txBody>
      </p:sp>
    </p:spTree>
    <p:extLst>
      <p:ext uri="{BB962C8B-B14F-4D97-AF65-F5344CB8AC3E}">
        <p14:creationId xmlns:p14="http://schemas.microsoft.com/office/powerpoint/2010/main" val="25347014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42CE53-9009-42E0-BA80-2C45CEA83AAF}" type="slidenum">
              <a:rPr lang="en-US" altLang="en-US"/>
              <a:pPr/>
              <a:t>2</a:t>
            </a:fld>
            <a:endParaRPr lang="en-US" alt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94731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5BA06D1-0BD1-4076-A9C1-29953028444C}" type="slidenum">
              <a:rPr lang="en-US" altLang="en-US"/>
              <a:pPr/>
              <a:t>11</a:t>
            </a:fld>
            <a:endParaRPr lang="en-US" alt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3338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12</a:t>
            </a:fld>
            <a:endParaRPr lang="en-US" altLang="en-US" dirty="0"/>
          </a:p>
        </p:txBody>
      </p:sp>
    </p:spTree>
    <p:extLst>
      <p:ext uri="{BB962C8B-B14F-4D97-AF65-F5344CB8AC3E}">
        <p14:creationId xmlns:p14="http://schemas.microsoft.com/office/powerpoint/2010/main" val="3652201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88C43C-4A59-4FE8-95F0-CF4EDE60BA8A}" type="slidenum">
              <a:rPr lang="en-US" altLang="en-US"/>
              <a:pPr/>
              <a:t>14</a:t>
            </a:fld>
            <a:endParaRPr lang="en-US" alt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280795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584324A-CFB9-416E-B395-496ECF8B2F69}" type="slidenum">
              <a:rPr lang="en-US" altLang="en-US"/>
              <a:pPr/>
              <a:t>15</a:t>
            </a:fld>
            <a:endParaRPr lang="en-US" alt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41465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0C44FFE-828C-49D1-9FBA-0F84E0D5D296}" type="slidenum">
              <a:rPr lang="en-US" altLang="en-US"/>
              <a:pPr/>
              <a:t>16</a:t>
            </a:fld>
            <a:endParaRPr lang="en-US"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012361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731C5C8-68EC-4339-BB1A-194C944B269B}" type="slidenum">
              <a:rPr lang="en-US" altLang="en-US"/>
              <a:pPr/>
              <a:t>17</a:t>
            </a:fld>
            <a:endParaRPr lang="en-US" alt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401718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EECBBF-7521-403A-A624-337F052DD2B3}" type="slidenum">
              <a:rPr lang="en-US" altLang="en-US"/>
              <a:pPr/>
              <a:t>18</a:t>
            </a:fld>
            <a:endParaRPr lang="en-US" altLang="en-US" dirty="0"/>
          </a:p>
        </p:txBody>
      </p:sp>
    </p:spTree>
    <p:extLst>
      <p:ext uri="{BB962C8B-B14F-4D97-AF65-F5344CB8AC3E}">
        <p14:creationId xmlns:p14="http://schemas.microsoft.com/office/powerpoint/2010/main" val="200136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20</a:t>
            </a:fld>
            <a:endParaRPr lang="en-US" altLang="en-US" dirty="0"/>
          </a:p>
        </p:txBody>
      </p:sp>
    </p:spTree>
    <p:extLst>
      <p:ext uri="{BB962C8B-B14F-4D97-AF65-F5344CB8AC3E}">
        <p14:creationId xmlns:p14="http://schemas.microsoft.com/office/powerpoint/2010/main" val="5606971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7459630-174F-4448-865A-A14F4AAC6112}" type="slidenum">
              <a:rPr lang="en-US" altLang="en-US"/>
              <a:pPr/>
              <a:t>21</a:t>
            </a:fld>
            <a:endParaRPr lang="en-US" alt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76180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C849056-F06E-4FC3-A990-8A06560CFAF2}" type="slidenum">
              <a:rPr lang="en-US" altLang="en-US"/>
              <a:pPr/>
              <a:t>23</a:t>
            </a:fld>
            <a:endParaRPr lang="en-US" alt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19064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42D9DDD-304F-4643-865E-F7370A5599D9}" type="slidenum">
              <a:rPr lang="en-US" altLang="en-US"/>
              <a:pPr/>
              <a:t>3</a:t>
            </a:fld>
            <a:endParaRPr lang="en-US" alt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57516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5A27BD6-213E-419B-8862-8E55F1D9E808}" type="slidenum">
              <a:rPr lang="en-US" altLang="en-US"/>
              <a:pPr/>
              <a:t>28</a:t>
            </a:fld>
            <a:endParaRPr lang="en-US" alt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2949903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9EEDB73-7404-484E-999E-074596FF2017}" type="slidenum">
              <a:rPr lang="en-US" altLang="en-US"/>
              <a:pPr/>
              <a:t>29</a:t>
            </a:fld>
            <a:endParaRPr lang="en-US" alt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0593333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8B542F-F41E-41AD-B6DA-EFDD824C2B3D}" type="slidenum">
              <a:rPr lang="en-US" altLang="en-US"/>
              <a:pPr/>
              <a:t>30</a:t>
            </a:fld>
            <a:endParaRPr lang="en-US" alt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14274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32</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214816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33</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93282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E2E121-5187-4252-B1BD-7C67D9D10E97}" type="slidenum">
              <a:rPr lang="en-US" altLang="en-US"/>
              <a:pPr/>
              <a:t>4</a:t>
            </a:fld>
            <a:endParaRPr lang="en-US" alt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63153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83FC3AF-77D0-48C7-B10C-CCA1E68FE926}" type="slidenum">
              <a:rPr lang="en-US" altLang="en-US"/>
              <a:pPr/>
              <a:t>5</a:t>
            </a:fld>
            <a:endParaRPr lang="en-US" alt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515940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4943CA5-4CD0-42F9-ACE8-1DE8D0235A7E}" type="slidenum">
              <a:rPr lang="en-US" altLang="en-US"/>
              <a:pPr/>
              <a:t>6</a:t>
            </a:fld>
            <a:endParaRPr lang="en-US"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78898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4943CA5-4CD0-42F9-ACE8-1DE8D0235A7E}" type="slidenum">
              <a:rPr lang="en-US" altLang="en-US"/>
              <a:pPr/>
              <a:t>7</a:t>
            </a:fld>
            <a:endParaRPr lang="en-US"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154696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0519B9-D132-4563-B9E9-7DBAB56253FE}" type="slidenum">
              <a:rPr lang="en-US" altLang="en-US"/>
              <a:pPr/>
              <a:t>8</a:t>
            </a:fld>
            <a:endParaRPr lang="en-US"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47414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0519B9-D132-4563-B9E9-7DBAB56253FE}" type="slidenum">
              <a:rPr lang="en-US" altLang="en-US"/>
              <a:pPr/>
              <a:t>9</a:t>
            </a:fld>
            <a:endParaRPr lang="en-US"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286395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1C7F8F6-40FE-4104-9EF2-B4296BBD9CBD}" type="slidenum">
              <a:rPr lang="en-US" altLang="en-US"/>
              <a:pPr/>
              <a:t>10</a:t>
            </a:fld>
            <a:endParaRPr lang="en-US" alt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42418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C9EE47BB-B516-4104-B436-682AB5989DDD}" type="slidenum">
              <a:rPr lang="en-US" altLang="en-US"/>
              <a:pPr/>
              <a:t>‹#›</a:t>
            </a:fld>
            <a:endParaRPr lang="en-US" altLang="en-US"/>
          </a:p>
        </p:txBody>
      </p:sp>
    </p:spTree>
    <p:extLst>
      <p:ext uri="{BB962C8B-B14F-4D97-AF65-F5344CB8AC3E}">
        <p14:creationId xmlns:p14="http://schemas.microsoft.com/office/powerpoint/2010/main" val="11751416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0873BF90-A0B9-46FE-AF85-E2CD9CAB9058}" type="slidenum">
              <a:rPr lang="en-US" altLang="en-US"/>
              <a:pPr/>
              <a:t>‹#›</a:t>
            </a:fld>
            <a:endParaRPr lang="en-US" altLang="en-US"/>
          </a:p>
        </p:txBody>
      </p:sp>
    </p:spTree>
    <p:extLst>
      <p:ext uri="{BB962C8B-B14F-4D97-AF65-F5344CB8AC3E}">
        <p14:creationId xmlns:p14="http://schemas.microsoft.com/office/powerpoint/2010/main" val="53756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72E91AB-765C-4AB9-96B1-DD6629B61083}" type="slidenum">
              <a:rPr lang="en-US" altLang="en-US"/>
              <a:pPr/>
              <a:t>‹#›</a:t>
            </a:fld>
            <a:endParaRPr lang="en-US" altLang="en-US"/>
          </a:p>
        </p:txBody>
      </p:sp>
    </p:spTree>
    <p:extLst>
      <p:ext uri="{BB962C8B-B14F-4D97-AF65-F5344CB8AC3E}">
        <p14:creationId xmlns:p14="http://schemas.microsoft.com/office/powerpoint/2010/main" val="336112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a:lstStyle>
            <a:lvl1pPr>
              <a:defRPr/>
            </a:lvl1pPr>
          </a:lstStyle>
          <a:p>
            <a:fld id="{D65C113A-6B48-4D37-8BCF-E2DF93BE515F}" type="slidenum">
              <a:rPr lang="en-US" altLang="en-US"/>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105714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83F19213-3FD1-4B90-9D20-9E10CCAB3A52}" type="slidenum">
              <a:rPr lang="en-US" altLang="en-US"/>
              <a:pPr/>
              <a:t>‹#›</a:t>
            </a:fld>
            <a:endParaRPr lang="en-US" altLang="en-US"/>
          </a:p>
        </p:txBody>
      </p:sp>
    </p:spTree>
    <p:extLst>
      <p:ext uri="{BB962C8B-B14F-4D97-AF65-F5344CB8AC3E}">
        <p14:creationId xmlns:p14="http://schemas.microsoft.com/office/powerpoint/2010/main" val="23460873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477B39CE-ECEF-414B-8052-DDBA954AF012}" type="slidenum">
              <a:rPr lang="en-US" altLang="en-US"/>
              <a:pPr/>
              <a:t>‹#›</a:t>
            </a:fld>
            <a:endParaRPr lang="en-US" altLang="en-US"/>
          </a:p>
        </p:txBody>
      </p:sp>
    </p:spTree>
    <p:extLst>
      <p:ext uri="{BB962C8B-B14F-4D97-AF65-F5344CB8AC3E}">
        <p14:creationId xmlns:p14="http://schemas.microsoft.com/office/powerpoint/2010/main" val="3597272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91E29DC0-BC09-4BF1-B648-42EDC4D9E9DA}" type="slidenum">
              <a:rPr lang="en-US" altLang="en-US"/>
              <a:pPr/>
              <a:t>‹#›</a:t>
            </a:fld>
            <a:endParaRPr lang="en-US" altLang="en-US"/>
          </a:p>
        </p:txBody>
      </p:sp>
    </p:spTree>
    <p:extLst>
      <p:ext uri="{BB962C8B-B14F-4D97-AF65-F5344CB8AC3E}">
        <p14:creationId xmlns:p14="http://schemas.microsoft.com/office/powerpoint/2010/main" val="65423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a:lstStyle>
            <a:lvl1pPr>
              <a:defRPr/>
            </a:lvl1pPr>
          </a:lstStyle>
          <a:p>
            <a:fld id="{B6E24406-D61F-4AD2-9B66-5B05FB9E5A64}" type="slidenum">
              <a:rPr lang="en-US" altLang="en-US"/>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569858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EF2507F4-2433-4071-963F-897ED92507B0}" type="slidenum">
              <a:rPr lang="en-US" altLang="en-US"/>
              <a:pPr/>
              <a:t>‹#›</a:t>
            </a:fld>
            <a:endParaRPr lang="en-US" altLang="en-US"/>
          </a:p>
        </p:txBody>
      </p:sp>
    </p:spTree>
    <p:extLst>
      <p:ext uri="{BB962C8B-B14F-4D97-AF65-F5344CB8AC3E}">
        <p14:creationId xmlns:p14="http://schemas.microsoft.com/office/powerpoint/2010/main" val="973849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a:lstStyle>
            <a:lvl1pPr>
              <a:defRPr/>
            </a:lvl1pPr>
          </a:lstStyle>
          <a:p>
            <a:fld id="{04596E4D-4A39-4D5E-BC44-71D7D8787DE6}" type="slidenum">
              <a:rPr lang="en-US" altLang="en-US"/>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49714003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a:lstStyle>
            <a:lvl1pPr>
              <a:defRPr/>
            </a:lvl1pPr>
          </a:lstStyle>
          <a:p>
            <a:fld id="{ACBF786E-B436-4BD5-AAB4-81039180DBE7}" type="slidenum">
              <a:rPr lang="en-US" altLang="en-US"/>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08877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Franklin Gothic Book" panose="020B0503020102020204" pitchFamily="34" charset="0"/>
              </a:defRPr>
            </a:lvl1pPr>
          </a:lstStyle>
          <a:p>
            <a:fld id="{9C2613B9-7B58-4FFD-84AF-0AF6DB0501A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1" r:id="rId4"/>
    <p:sldLayoutId id="2147483802" r:id="rId5"/>
    <p:sldLayoutId id="2147483809" r:id="rId6"/>
    <p:sldLayoutId id="2147483803" r:id="rId7"/>
    <p:sldLayoutId id="2147483810" r:id="rId8"/>
    <p:sldLayoutId id="2147483811" r:id="rId9"/>
    <p:sldLayoutId id="2147483804" r:id="rId10"/>
    <p:sldLayoutId id="2147483805"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Franklin Gothic Medium" pitchFamily="34" charset="0"/>
        </a:defRPr>
      </a:lvl2pPr>
      <a:lvl3pPr algn="l" rtl="0" fontAlgn="base">
        <a:spcBef>
          <a:spcPct val="0"/>
        </a:spcBef>
        <a:spcAft>
          <a:spcPct val="0"/>
        </a:spcAft>
        <a:defRPr sz="3000">
          <a:solidFill>
            <a:schemeClr val="tx2"/>
          </a:solidFill>
          <a:latin typeface="Franklin Gothic Medium" pitchFamily="34" charset="0"/>
        </a:defRPr>
      </a:lvl3pPr>
      <a:lvl4pPr algn="l" rtl="0" fontAlgn="base">
        <a:spcBef>
          <a:spcPct val="0"/>
        </a:spcBef>
        <a:spcAft>
          <a:spcPct val="0"/>
        </a:spcAft>
        <a:defRPr sz="3000">
          <a:solidFill>
            <a:schemeClr val="tx2"/>
          </a:solidFill>
          <a:latin typeface="Franklin Gothic Medium" pitchFamily="34" charset="0"/>
        </a:defRPr>
      </a:lvl4pPr>
      <a:lvl5pPr algn="l" rtl="0" fontAlgn="base">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vadata.org/forms.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tmason@vsdvalliance.org" TargetMode="External"/><Relationship Id="rId2" Type="http://schemas.openxmlformats.org/officeDocument/2006/relationships/hyperlink" Target="https://www.vadata.org/forms.html" TargetMode="Externa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3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vadata.org/form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0" y="2895600"/>
            <a:ext cx="6172200" cy="990600"/>
          </a:xfrm>
        </p:spPr>
        <p:txBody>
          <a:bodyPr/>
          <a:lstStyle/>
          <a:p>
            <a:pPr algn="ctr">
              <a:defRPr/>
            </a:pPr>
            <a:r>
              <a:rPr lang="en-US" dirty="0"/>
              <a:t>Advocacy Data Collection Form</a:t>
            </a:r>
          </a:p>
        </p:txBody>
      </p:sp>
      <p:sp>
        <p:nvSpPr>
          <p:cNvPr id="14338" name="Text Placeholder 4"/>
          <p:cNvSpPr>
            <a:spLocks noGrp="1"/>
          </p:cNvSpPr>
          <p:nvPr>
            <p:ph type="body" idx="1"/>
          </p:nvPr>
        </p:nvSpPr>
        <p:spPr/>
        <p:txBody>
          <a:bodyPr/>
          <a:lstStyle/>
          <a:p>
            <a:r>
              <a:rPr lang="en-US" altLang="en-US"/>
              <a:t>VAdata: Virginia’s Sexual and Domestic Violence Data Collection System</a:t>
            </a:r>
          </a:p>
          <a:p>
            <a:endParaRPr lang="en-US" altLang="en-US"/>
          </a:p>
        </p:txBody>
      </p:sp>
      <p:pic>
        <p:nvPicPr>
          <p:cNvPr id="14339" name="Picture 12" descr="AAtif.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81000"/>
            <a:ext cx="26670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a:t>‘Information about Person Served’ Sheet:</a:t>
            </a:r>
          </a:p>
        </p:txBody>
      </p:sp>
      <p:sp>
        <p:nvSpPr>
          <p:cNvPr id="27650" name="Rectangle 3"/>
          <p:cNvSpPr>
            <a:spLocks noGrp="1" noChangeArrowheads="1"/>
          </p:cNvSpPr>
          <p:nvPr>
            <p:ph sz="quarter" idx="1"/>
          </p:nvPr>
        </p:nvSpPr>
        <p:spPr>
          <a:xfrm>
            <a:off x="457200" y="2743200"/>
            <a:ext cx="7772400" cy="3654552"/>
          </a:xfrm>
        </p:spPr>
        <p:txBody>
          <a:bodyPr/>
          <a:lstStyle/>
          <a:p>
            <a:pPr marL="0" indent="0">
              <a:lnSpc>
                <a:spcPct val="80000"/>
              </a:lnSpc>
              <a:buNone/>
            </a:pPr>
            <a:endParaRPr lang="en-US" altLang="en-US" sz="1600" dirty="0"/>
          </a:p>
          <a:p>
            <a:pPr>
              <a:lnSpc>
                <a:spcPct val="80000"/>
              </a:lnSpc>
            </a:pPr>
            <a:r>
              <a:rPr lang="en-US" altLang="en-US" sz="1500" dirty="0"/>
              <a:t>This part of the record contains demographic information on the person receiving services. </a:t>
            </a:r>
          </a:p>
          <a:p>
            <a:pPr>
              <a:lnSpc>
                <a:spcPct val="80000"/>
              </a:lnSpc>
            </a:pPr>
            <a:endParaRPr lang="en-US" altLang="en-US" sz="400" dirty="0"/>
          </a:p>
          <a:p>
            <a:pPr>
              <a:lnSpc>
                <a:spcPct val="80000"/>
              </a:lnSpc>
            </a:pPr>
            <a:r>
              <a:rPr lang="en-US" altLang="en-US" sz="1500" dirty="0"/>
              <a:t>Required fields on the ‘Information About Person Served’ sheet to submit an Advocacy Record are:</a:t>
            </a:r>
          </a:p>
          <a:p>
            <a:pPr lvl="2">
              <a:lnSpc>
                <a:spcPct val="80000"/>
              </a:lnSpc>
            </a:pPr>
            <a:r>
              <a:rPr lang="en-US" altLang="en-US" sz="1500" dirty="0"/>
              <a:t>Date</a:t>
            </a:r>
          </a:p>
          <a:p>
            <a:pPr lvl="2">
              <a:lnSpc>
                <a:spcPct val="80000"/>
              </a:lnSpc>
            </a:pPr>
            <a:r>
              <a:rPr lang="en-US" altLang="en-US" sz="1500" dirty="0"/>
              <a:t>Staff Name</a:t>
            </a:r>
          </a:p>
          <a:p>
            <a:pPr lvl="2">
              <a:lnSpc>
                <a:spcPct val="80000"/>
              </a:lnSpc>
            </a:pPr>
            <a:r>
              <a:rPr lang="en-US" altLang="en-US" sz="1500" dirty="0"/>
              <a:t>Gender</a:t>
            </a:r>
          </a:p>
          <a:p>
            <a:pPr lvl="2">
              <a:lnSpc>
                <a:spcPct val="80000"/>
              </a:lnSpc>
            </a:pPr>
            <a:r>
              <a:rPr lang="en-US" altLang="en-US" sz="1500" dirty="0"/>
              <a:t>Race/Ethnicity (you can select unknown)</a:t>
            </a:r>
          </a:p>
          <a:p>
            <a:pPr lvl="2">
              <a:lnSpc>
                <a:spcPct val="80000"/>
              </a:lnSpc>
            </a:pPr>
            <a:r>
              <a:rPr lang="en-US" altLang="en-US" sz="1500" dirty="0"/>
              <a:t>Approximate Age</a:t>
            </a:r>
          </a:p>
          <a:p>
            <a:pPr lvl="2">
              <a:lnSpc>
                <a:spcPct val="80000"/>
              </a:lnSpc>
            </a:pPr>
            <a:r>
              <a:rPr lang="en-US" altLang="en-US" sz="1500" dirty="0"/>
              <a:t>Approximate Age of the Victim at Earliest Victimization [</a:t>
            </a:r>
            <a:r>
              <a:rPr lang="en-US" sz="1500" dirty="0"/>
              <a:t>if the person had multiple victimizations at different ages, you will need to determine the person’s age at the time of the </a:t>
            </a:r>
            <a:r>
              <a:rPr lang="en-US" sz="1500" b="1" dirty="0"/>
              <a:t>very first victimization</a:t>
            </a:r>
            <a:r>
              <a:rPr lang="en-US" sz="1500" dirty="0"/>
              <a:t> – even if </a:t>
            </a:r>
            <a:r>
              <a:rPr lang="en-US" sz="1500" dirty="0">
                <a:cs typeface="Arial" charset="0"/>
              </a:rPr>
              <a:t>the same victimization type occurred multiple times, different victimization types occurred over time, and/or the person did not disclose the victimization(s) until years after]</a:t>
            </a:r>
            <a:endParaRPr lang="en-US" altLang="en-US" sz="1500" dirty="0"/>
          </a:p>
          <a:p>
            <a:pPr lvl="2">
              <a:lnSpc>
                <a:spcPct val="80000"/>
              </a:lnSpc>
            </a:pPr>
            <a:r>
              <a:rPr lang="en-US" altLang="en-US" sz="1500" dirty="0"/>
              <a:t>Locality (you can select unknown)</a:t>
            </a:r>
          </a:p>
          <a:p>
            <a:pPr lvl="2">
              <a:lnSpc>
                <a:spcPct val="80000"/>
              </a:lnSpc>
            </a:pPr>
            <a:r>
              <a:rPr lang="en-US" altLang="en-US" sz="1500" dirty="0"/>
              <a:t>Referral Source (you can select unknown)</a:t>
            </a:r>
          </a:p>
          <a:p>
            <a:pPr lvl="2">
              <a:lnSpc>
                <a:spcPct val="80000"/>
              </a:lnSpc>
            </a:pPr>
            <a:r>
              <a:rPr lang="en-US" altLang="en-US" sz="1500" dirty="0"/>
              <a:t>History of Violence Experienced</a:t>
            </a:r>
          </a:p>
        </p:txBody>
      </p:sp>
      <p:pic>
        <p:nvPicPr>
          <p:cNvPr id="8" name="Picture 8" descr="A screenshot of the VAdata Advocacy tabs">
            <a:extLst>
              <a:ext uri="{FF2B5EF4-FFF2-40B4-BE49-F238E27FC236}">
                <a16:creationId xmlns:a16="http://schemas.microsoft.com/office/drawing/2014/main" id="{9A7E8CA9-2A03-4935-8D40-38FEB4B2CE94}"/>
              </a:ext>
            </a:extLst>
          </p:cNvPr>
          <p:cNvPicPr>
            <a:picLocks noChangeAspect="1"/>
          </p:cNvPicPr>
          <p:nvPr/>
        </p:nvPicPr>
        <p:blipFill>
          <a:blip r:embed="rId3"/>
          <a:stretch>
            <a:fillRect/>
          </a:stretch>
        </p:blipFill>
        <p:spPr>
          <a:xfrm>
            <a:off x="626853" y="1343820"/>
            <a:ext cx="7545238" cy="1627980"/>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a:xfrm>
            <a:off x="457200" y="274638"/>
            <a:ext cx="7772400" cy="1143000"/>
          </a:xfrm>
        </p:spPr>
        <p:txBody>
          <a:bodyPr/>
          <a:lstStyle/>
          <a:p>
            <a:pPr>
              <a:defRPr/>
            </a:pPr>
            <a:r>
              <a:rPr lang="en-US" sz="3200" dirty="0"/>
              <a:t>‘Information about Person Served’ Sheet:</a:t>
            </a:r>
          </a:p>
        </p:txBody>
      </p:sp>
      <p:sp>
        <p:nvSpPr>
          <p:cNvPr id="29698" name="Rectangle 3"/>
          <p:cNvSpPr>
            <a:spLocks noGrp="1" noChangeArrowheads="1"/>
          </p:cNvSpPr>
          <p:nvPr>
            <p:ph sz="quarter" idx="1"/>
          </p:nvPr>
        </p:nvSpPr>
        <p:spPr>
          <a:xfrm>
            <a:off x="457200" y="1371600"/>
            <a:ext cx="7467600" cy="4873752"/>
          </a:xfrm>
        </p:spPr>
        <p:txBody>
          <a:bodyPr/>
          <a:lstStyle/>
          <a:p>
            <a:r>
              <a:rPr lang="en-US" altLang="en-US" sz="2000" dirty="0"/>
              <a:t>The ‘Information About Person Served’ tab also allows you to record information on the different types of violence a person may have experienced throughout their lifetime. </a:t>
            </a:r>
          </a:p>
          <a:p>
            <a:r>
              <a:rPr lang="en-US" altLang="en-US" sz="2000" dirty="0"/>
              <a:t>If you are providing services to someone who has not experienced sexual and/or domestic violence, or has experienced a different type of violence, you can record this in the “Other Reason for Advocacy-Non SV/DV Related” or under the “Other” section of the Information on Person Served tab. </a:t>
            </a:r>
          </a:p>
          <a:p>
            <a:pPr>
              <a:buFont typeface="Wingdings" panose="05000000000000000000" pitchFamily="2" charset="2"/>
              <a:buNone/>
            </a:pPr>
            <a:endParaRPr lang="en-US" altLang="en-US" sz="2000" dirty="0"/>
          </a:p>
          <a:p>
            <a:pPr>
              <a:buFont typeface="Wingdings" panose="05000000000000000000" pitchFamily="2" charset="2"/>
              <a:buNone/>
            </a:pPr>
            <a:endParaRPr lang="en-US" altLang="en-US" sz="2000" dirty="0"/>
          </a:p>
          <a:p>
            <a:pPr>
              <a:buFont typeface="Wingdings" panose="05000000000000000000" pitchFamily="2" charset="2"/>
              <a:buNone/>
            </a:pPr>
            <a:endParaRPr lang="en-US" altLang="en-US" sz="2000" dirty="0"/>
          </a:p>
        </p:txBody>
      </p:sp>
      <p:sp>
        <p:nvSpPr>
          <p:cNvPr id="29700" name="TextBox 7"/>
          <p:cNvSpPr txBox="1">
            <a:spLocks noChangeArrowheads="1"/>
          </p:cNvSpPr>
          <p:nvPr/>
        </p:nvSpPr>
        <p:spPr bwMode="auto">
          <a:xfrm>
            <a:off x="5943600" y="41910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pic>
        <p:nvPicPr>
          <p:cNvPr id="2" name="Picture 1"/>
          <p:cNvPicPr>
            <a:picLocks noChangeAspect="1"/>
          </p:cNvPicPr>
          <p:nvPr/>
        </p:nvPicPr>
        <p:blipFill>
          <a:blip r:embed="rId3"/>
          <a:stretch>
            <a:fillRect/>
          </a:stretch>
        </p:blipFill>
        <p:spPr>
          <a:xfrm>
            <a:off x="526275" y="4085333"/>
            <a:ext cx="7550925" cy="2391667"/>
          </a:xfrm>
          <a:prstGeom prst="rect">
            <a:avLst/>
          </a:prstGeom>
        </p:spPr>
      </p:pic>
      <p:sp>
        <p:nvSpPr>
          <p:cNvPr id="3" name="Right Arrow 2"/>
          <p:cNvSpPr/>
          <p:nvPr/>
        </p:nvSpPr>
        <p:spPr>
          <a:xfrm rot="10800000">
            <a:off x="2971800" y="6030809"/>
            <a:ext cx="457200" cy="2937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2">
            <a:extLst>
              <a:ext uri="{FF2B5EF4-FFF2-40B4-BE49-F238E27FC236}">
                <a16:creationId xmlns:a16="http://schemas.microsoft.com/office/drawing/2014/main" id="{88DCF0C4-1AB6-468E-BECA-1DDFBB9DC088}"/>
              </a:ext>
            </a:extLst>
          </p:cNvPr>
          <p:cNvSpPr/>
          <p:nvPr/>
        </p:nvSpPr>
        <p:spPr>
          <a:xfrm>
            <a:off x="5966691" y="4583009"/>
            <a:ext cx="457200" cy="2937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467600" cy="5864352"/>
          </a:xfrm>
        </p:spPr>
        <p:txBody>
          <a:bodyPr/>
          <a:lstStyle/>
          <a:p>
            <a:r>
              <a:rPr lang="en-US" dirty="0"/>
              <a:t>All Advocacy Forms require </a:t>
            </a:r>
            <a:r>
              <a:rPr lang="en-US" b="1" dirty="0"/>
              <a:t>at least one </a:t>
            </a:r>
            <a:r>
              <a:rPr lang="en-US" dirty="0"/>
              <a:t>presenting experience sheet to be completed. </a:t>
            </a:r>
          </a:p>
          <a:p>
            <a:r>
              <a:rPr lang="en-US" dirty="0"/>
              <a:t>As a reminder, </a:t>
            </a:r>
          </a:p>
          <a:p>
            <a:pPr lvl="1"/>
            <a:r>
              <a:rPr lang="en-US" dirty="0"/>
              <a:t>a new </a:t>
            </a:r>
            <a:r>
              <a:rPr lang="en-US" b="1" dirty="0"/>
              <a:t>Presenting Sexual Violence </a:t>
            </a:r>
            <a:r>
              <a:rPr lang="en-US" dirty="0"/>
              <a:t>sheet should be completed for EACH experience of sexual violence. If there are multiple perpetrators, each is a separate experience and should be entered on separate sheets.</a:t>
            </a:r>
          </a:p>
          <a:p>
            <a:pPr lvl="1"/>
            <a:r>
              <a:rPr lang="en-US" dirty="0"/>
              <a:t>a new </a:t>
            </a:r>
            <a:r>
              <a:rPr lang="en-US" b="1" dirty="0"/>
              <a:t>Presenting Domestic Violence </a:t>
            </a:r>
            <a:r>
              <a:rPr lang="en-US" dirty="0"/>
              <a:t>sheet only needs to be entered if there is a NEW relationship/perpetrator</a:t>
            </a:r>
          </a:p>
          <a:p>
            <a:pPr lvl="2"/>
            <a:r>
              <a:rPr lang="en-US" dirty="0"/>
              <a:t>We understand that the nature and definition of domestic violence is that there is a </a:t>
            </a:r>
            <a:r>
              <a:rPr lang="en-US" b="1" dirty="0"/>
              <a:t>pattern of behaviors </a:t>
            </a:r>
            <a:r>
              <a:rPr lang="en-US" dirty="0"/>
              <a:t>that cause harm and hurt. One presenting domestic violence experience sheet can represent the total experience.</a:t>
            </a:r>
          </a:p>
          <a:p>
            <a:pPr lvl="1"/>
            <a:r>
              <a:rPr lang="en-US" dirty="0"/>
              <a:t>A new </a:t>
            </a:r>
            <a:r>
              <a:rPr lang="en-US" b="1" dirty="0"/>
              <a:t>Other Presenting Violence </a:t>
            </a:r>
            <a:r>
              <a:rPr lang="en-US" dirty="0"/>
              <a:t>sheet can be created to better illustrate instances of sexual or domestic violence, OR it can be used to tell about the experiences of a person who has </a:t>
            </a:r>
            <a:r>
              <a:rPr lang="en-US" b="1" dirty="0"/>
              <a:t>NOT</a:t>
            </a:r>
            <a:r>
              <a:rPr lang="en-US" dirty="0"/>
              <a:t> experienced sexual or domestic violence. </a:t>
            </a:r>
          </a:p>
          <a:p>
            <a:pPr lvl="1"/>
            <a:endParaRPr lang="en-US" dirty="0"/>
          </a:p>
        </p:txBody>
      </p:sp>
    </p:spTree>
    <p:extLst>
      <p:ext uri="{BB962C8B-B14F-4D97-AF65-F5344CB8AC3E}">
        <p14:creationId xmlns:p14="http://schemas.microsoft.com/office/powerpoint/2010/main" val="3789147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‘Information about Person Served’ Sheet:</a:t>
            </a:r>
          </a:p>
        </p:txBody>
      </p:sp>
      <p:sp>
        <p:nvSpPr>
          <p:cNvPr id="3" name="Content Placeholder 2"/>
          <p:cNvSpPr>
            <a:spLocks noGrp="1"/>
          </p:cNvSpPr>
          <p:nvPr>
            <p:ph sz="quarter" idx="1"/>
          </p:nvPr>
        </p:nvSpPr>
        <p:spPr/>
        <p:txBody>
          <a:bodyPr/>
          <a:lstStyle/>
          <a:p>
            <a:r>
              <a:rPr lang="en-US" dirty="0"/>
              <a:t>It is expected that information on this sheet is static and does not change often. Unlike the other four tabs, this one only allows one sheet of information to be stored.  </a:t>
            </a:r>
          </a:p>
          <a:p>
            <a:r>
              <a:rPr lang="en-US" dirty="0"/>
              <a:t>You can, however, update the information on this tab as needed (such as updating demographics or age), but you cannot add additional sheets here.</a:t>
            </a:r>
          </a:p>
          <a:p>
            <a:r>
              <a:rPr lang="en-US" dirty="0"/>
              <a:t>Next, you will need to enter a sheet on either the </a:t>
            </a:r>
            <a:r>
              <a:rPr lang="en-US" b="1" dirty="0"/>
              <a:t>Presenting Sexual Violence</a:t>
            </a:r>
            <a:r>
              <a:rPr lang="en-US" dirty="0"/>
              <a:t>, </a:t>
            </a:r>
            <a:r>
              <a:rPr lang="en-US" b="1" dirty="0"/>
              <a:t>Presenting Domestic Violence</a:t>
            </a:r>
            <a:r>
              <a:rPr lang="en-US" dirty="0"/>
              <a:t>, or </a:t>
            </a:r>
            <a:r>
              <a:rPr lang="en-US" b="1" dirty="0"/>
              <a:t>Other Presenting Experience tab. </a:t>
            </a:r>
            <a:r>
              <a:rPr lang="en-US" dirty="0"/>
              <a:t>If a person is receiving services for multiple victimizations, complete as many sheets on the corresponding tabs as necessary.</a:t>
            </a:r>
            <a:endParaRPr lang="en-US" b="1" dirty="0"/>
          </a:p>
          <a:p>
            <a:endParaRPr lang="en-US" sz="2600" dirty="0"/>
          </a:p>
        </p:txBody>
      </p:sp>
    </p:spTree>
    <p:extLst>
      <p:ext uri="{BB962C8B-B14F-4D97-AF65-F5344CB8AC3E}">
        <p14:creationId xmlns:p14="http://schemas.microsoft.com/office/powerpoint/2010/main" val="1496956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normAutofit/>
          </a:bodyPr>
          <a:lstStyle/>
          <a:p>
            <a:pPr>
              <a:defRPr/>
            </a:pPr>
            <a:r>
              <a:rPr lang="en-US" sz="3200" dirty="0"/>
              <a:t>‘Presenting Sexual Violence’ Sheet:</a:t>
            </a:r>
          </a:p>
        </p:txBody>
      </p:sp>
      <p:sp>
        <p:nvSpPr>
          <p:cNvPr id="31746" name="Rectangle 3"/>
          <p:cNvSpPr>
            <a:spLocks noGrp="1" noChangeArrowheads="1"/>
          </p:cNvSpPr>
          <p:nvPr>
            <p:ph sz="quarter" idx="1"/>
          </p:nvPr>
        </p:nvSpPr>
        <p:spPr>
          <a:xfrm>
            <a:off x="457200" y="3200400"/>
            <a:ext cx="7620000" cy="3273552"/>
          </a:xfrm>
        </p:spPr>
        <p:txBody>
          <a:bodyPr/>
          <a:lstStyle/>
          <a:p>
            <a:r>
              <a:rPr lang="en-US" altLang="en-US" sz="2000" dirty="0"/>
              <a:t>This is the part of the record where you will record information on each presenting </a:t>
            </a:r>
            <a:r>
              <a:rPr lang="en-US" altLang="en-US" sz="2000" b="1" dirty="0"/>
              <a:t>sexual violence </a:t>
            </a:r>
            <a:r>
              <a:rPr lang="en-US" altLang="en-US" sz="2000" dirty="0"/>
              <a:t>experience that is reported to you. </a:t>
            </a:r>
          </a:p>
          <a:p>
            <a:pPr>
              <a:defRPr/>
            </a:pPr>
            <a:r>
              <a:rPr lang="en-US" sz="2000" dirty="0"/>
              <a:t>Specific information about each sexual violence experience is recorded separately by adding a “new sheet” to this section.  </a:t>
            </a:r>
          </a:p>
          <a:p>
            <a:pPr>
              <a:defRPr/>
            </a:pPr>
            <a:endParaRPr lang="en-US" sz="2000" dirty="0">
              <a:latin typeface="Arial" charset="0"/>
              <a:cs typeface="Arial" charset="0"/>
            </a:endParaRPr>
          </a:p>
          <a:p>
            <a:pPr algn="ctr">
              <a:buNone/>
            </a:pPr>
            <a:endParaRPr lang="en-US" sz="1800" i="1" dirty="0"/>
          </a:p>
          <a:p>
            <a:pPr algn="ctr">
              <a:buNone/>
            </a:pPr>
            <a:r>
              <a:rPr lang="en-US" sz="1800" i="1" dirty="0"/>
              <a:t>For example, if a person was sexually abused as a child and then again in college, you would create two presenting experiences sheets for this survivor’s record.</a:t>
            </a:r>
          </a:p>
          <a:p>
            <a:pPr>
              <a:buFont typeface="Wingdings" panose="05000000000000000000" pitchFamily="2" charset="2"/>
              <a:buNone/>
            </a:pPr>
            <a:endParaRPr lang="en-US" altLang="en-US" sz="2000" dirty="0"/>
          </a:p>
          <a:p>
            <a:pPr>
              <a:buFont typeface="Wingdings" panose="05000000000000000000" pitchFamily="2" charset="2"/>
              <a:buNone/>
            </a:pPr>
            <a:endParaRPr lang="en-US" altLang="en-US" dirty="0"/>
          </a:p>
        </p:txBody>
      </p:sp>
      <p:pic>
        <p:nvPicPr>
          <p:cNvPr id="31747" name="Picture 4" descr="Advocacy Add Sheet Butto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2512" y="4672226"/>
            <a:ext cx="3736975" cy="62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eft Arrow 3"/>
          <p:cNvSpPr/>
          <p:nvPr/>
        </p:nvSpPr>
        <p:spPr>
          <a:xfrm rot="10740000">
            <a:off x="1726586" y="4918826"/>
            <a:ext cx="523606" cy="32082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4" descr="A screenshot of a cell phone&#10;&#10;Description generated with very high confidence">
            <a:extLst>
              <a:ext uri="{FF2B5EF4-FFF2-40B4-BE49-F238E27FC236}">
                <a16:creationId xmlns:a16="http://schemas.microsoft.com/office/drawing/2014/main" id="{8F4BDC67-989E-4006-8A34-BC54403C5BD8}"/>
              </a:ext>
            </a:extLst>
          </p:cNvPr>
          <p:cNvPicPr>
            <a:picLocks noChangeAspect="1"/>
          </p:cNvPicPr>
          <p:nvPr/>
        </p:nvPicPr>
        <p:blipFill>
          <a:blip r:embed="rId4"/>
          <a:stretch>
            <a:fillRect/>
          </a:stretch>
        </p:blipFill>
        <p:spPr>
          <a:xfrm>
            <a:off x="368061" y="1421689"/>
            <a:ext cx="8077200" cy="1742999"/>
          </a:xfrm>
          <a:prstGeom prst="rect">
            <a:avLst/>
          </a:prstGeom>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pPr>
              <a:defRPr/>
            </a:pPr>
            <a:r>
              <a:rPr lang="en-US" sz="3200" dirty="0"/>
              <a:t>‘Presenting Sexual Violence’ Sheet:</a:t>
            </a:r>
          </a:p>
        </p:txBody>
      </p:sp>
      <p:sp>
        <p:nvSpPr>
          <p:cNvPr id="33794" name="Rectangle 3"/>
          <p:cNvSpPr>
            <a:spLocks noGrp="1" noChangeArrowheads="1"/>
          </p:cNvSpPr>
          <p:nvPr>
            <p:ph sz="quarter" idx="1"/>
          </p:nvPr>
        </p:nvSpPr>
        <p:spPr>
          <a:xfrm>
            <a:off x="457200" y="1600200"/>
            <a:ext cx="7467600" cy="4873625"/>
          </a:xfrm>
        </p:spPr>
        <p:txBody>
          <a:bodyPr/>
          <a:lstStyle/>
          <a:p>
            <a:pPr>
              <a:buFont typeface="Wingdings" panose="05000000000000000000" pitchFamily="2" charset="2"/>
              <a:buNone/>
            </a:pPr>
            <a:r>
              <a:rPr lang="en-US" altLang="en-US" dirty="0"/>
              <a:t>If there is a presenting sexual violence experience, the following fields are required:</a:t>
            </a:r>
          </a:p>
          <a:p>
            <a:pPr>
              <a:buFont typeface="Wingdings" panose="05000000000000000000" pitchFamily="2" charset="2"/>
              <a:buNone/>
            </a:pPr>
            <a:endParaRPr lang="en-US" altLang="en-US" sz="800" dirty="0"/>
          </a:p>
          <a:p>
            <a:pPr lvl="2"/>
            <a:r>
              <a:rPr lang="en-US" altLang="en-US" dirty="0"/>
              <a:t>Date</a:t>
            </a:r>
          </a:p>
          <a:p>
            <a:pPr lvl="2"/>
            <a:r>
              <a:rPr lang="en-US" altLang="en-US" dirty="0"/>
              <a:t>Staff Name</a:t>
            </a:r>
          </a:p>
          <a:p>
            <a:pPr lvl="2"/>
            <a:r>
              <a:rPr lang="en-US" altLang="en-US" dirty="0"/>
              <a:t>Description of Person Receiving Services</a:t>
            </a:r>
          </a:p>
          <a:p>
            <a:pPr lvl="2"/>
            <a:r>
              <a:rPr lang="en-US" altLang="en-US" dirty="0"/>
              <a:t>Type of Sexual Violence </a:t>
            </a:r>
          </a:p>
          <a:p>
            <a:pPr lvl="2"/>
            <a:r>
              <a:rPr lang="en-US" altLang="en-US" dirty="0"/>
              <a:t>Relationship of Perpetrator to Victim (unknown option is available)</a:t>
            </a:r>
          </a:p>
          <a:p>
            <a:pPr lvl="3"/>
            <a:r>
              <a:rPr lang="en-US" altLang="en-US" i="1" dirty="0"/>
              <a:t>Please note: all other perpetrator information is </a:t>
            </a:r>
            <a:r>
              <a:rPr lang="en-US" altLang="en-US" b="1" i="1" dirty="0"/>
              <a:t>optional</a:t>
            </a:r>
            <a:r>
              <a:rPr lang="en-US" altLang="en-US" i="1" dirty="0"/>
              <a:t> and need only be included if known</a:t>
            </a:r>
            <a:r>
              <a:rPr lang="en-US" altLang="en-US" b="1" i="1" dirty="0"/>
              <a:t>. Do not make up information to include here if it is unknown.</a:t>
            </a:r>
          </a:p>
          <a:p>
            <a:pPr>
              <a:buFont typeface="Wingdings" panose="05000000000000000000" pitchFamily="2" charset="2"/>
              <a:buNone/>
            </a:pPr>
            <a:endParaRPr lang="en-US" altLang="en-US" sz="800" dirty="0"/>
          </a:p>
          <a:p>
            <a:pPr>
              <a:buFont typeface="Wingdings" panose="05000000000000000000" pitchFamily="2" charset="2"/>
              <a:buNone/>
            </a:pPr>
            <a:r>
              <a:rPr lang="en-US" altLang="en-US" dirty="0"/>
              <a:t>If there is no presenting sexual violence experience, you can skip this tab altogether.</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a:xfrm>
            <a:off x="457200" y="533400"/>
            <a:ext cx="7467600" cy="655638"/>
          </a:xfrm>
        </p:spPr>
        <p:txBody>
          <a:bodyPr>
            <a:normAutofit/>
          </a:bodyPr>
          <a:lstStyle/>
          <a:p>
            <a:pPr>
              <a:defRPr/>
            </a:pPr>
            <a:r>
              <a:rPr lang="en-US" sz="3200" dirty="0"/>
              <a:t>‘Presenting Domestic Violence’ Sheet:</a:t>
            </a:r>
          </a:p>
        </p:txBody>
      </p:sp>
      <p:sp>
        <p:nvSpPr>
          <p:cNvPr id="35842" name="Rectangle 3"/>
          <p:cNvSpPr>
            <a:spLocks noGrp="1" noChangeArrowheads="1"/>
          </p:cNvSpPr>
          <p:nvPr>
            <p:ph sz="quarter" idx="1"/>
          </p:nvPr>
        </p:nvSpPr>
        <p:spPr>
          <a:xfrm>
            <a:off x="457200" y="2743200"/>
            <a:ext cx="7694763" cy="3502152"/>
          </a:xfrm>
        </p:spPr>
        <p:txBody>
          <a:bodyPr/>
          <a:lstStyle/>
          <a:p>
            <a:r>
              <a:rPr lang="en-US" altLang="en-US" sz="2000" dirty="0"/>
              <a:t>This is the part of the record where you will record information on each presenting </a:t>
            </a:r>
            <a:r>
              <a:rPr lang="en-US" altLang="en-US" sz="2000" b="1" dirty="0"/>
              <a:t>domestic violence </a:t>
            </a:r>
            <a:r>
              <a:rPr lang="en-US" altLang="en-US" sz="2000" dirty="0"/>
              <a:t>experience that is reported to you. </a:t>
            </a:r>
          </a:p>
          <a:p>
            <a:r>
              <a:rPr lang="en-US" sz="2000" dirty="0"/>
              <a:t>Specific information on each domestic violence experience is recorded separately by adding a “new sheet” to this section. </a:t>
            </a:r>
          </a:p>
          <a:p>
            <a:endParaRPr lang="en-US" sz="2000" dirty="0"/>
          </a:p>
          <a:p>
            <a:endParaRPr lang="en-US" sz="2000" dirty="0"/>
          </a:p>
          <a:p>
            <a:r>
              <a:rPr lang="en-US" sz="1600" dirty="0"/>
              <a:t>It is important to note, that in domestic violence situations, it would only be considered a “new” presenting incident if there was a new relationship or perpetrator.  </a:t>
            </a:r>
          </a:p>
          <a:p>
            <a:pPr marL="0" indent="0" algn="ctr">
              <a:buNone/>
            </a:pPr>
            <a:r>
              <a:rPr lang="en-US" sz="1600" i="1" dirty="0"/>
              <a:t>For example, if a person who was physically abused by their partner last week reports another act of violence by the same partner, this would be considered ONE presenting experience. If there is a new relationship or new partner, you would enter a new sheet.</a:t>
            </a:r>
          </a:p>
          <a:p>
            <a:pPr>
              <a:buFont typeface="Wingdings" panose="05000000000000000000" pitchFamily="2" charset="2"/>
              <a:buNone/>
            </a:pPr>
            <a:endParaRPr lang="en-US" altLang="en-US" sz="2000" dirty="0"/>
          </a:p>
          <a:p>
            <a:pPr>
              <a:buFont typeface="Wingdings" panose="05000000000000000000" pitchFamily="2" charset="2"/>
              <a:buNone/>
            </a:pPr>
            <a:endParaRPr lang="en-US" altLang="en-US" dirty="0"/>
          </a:p>
        </p:txBody>
      </p:sp>
      <p:pic>
        <p:nvPicPr>
          <p:cNvPr id="35843" name="Picture 4" descr="Advocacy Add Sheet Butto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2512" y="4478547"/>
            <a:ext cx="3736975" cy="62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3" descr="A screenshot of a cell phone&#10;&#10;Description generated with very high confidence">
            <a:extLst>
              <a:ext uri="{FF2B5EF4-FFF2-40B4-BE49-F238E27FC236}">
                <a16:creationId xmlns:a16="http://schemas.microsoft.com/office/drawing/2014/main" id="{A2F749FA-D668-4AF4-9F9D-AC8FE197768F}"/>
              </a:ext>
            </a:extLst>
          </p:cNvPr>
          <p:cNvPicPr>
            <a:picLocks noChangeAspect="1"/>
          </p:cNvPicPr>
          <p:nvPr/>
        </p:nvPicPr>
        <p:blipFill>
          <a:blip r:embed="rId4"/>
          <a:stretch>
            <a:fillRect/>
          </a:stretch>
        </p:blipFill>
        <p:spPr>
          <a:xfrm>
            <a:off x="684363" y="1134142"/>
            <a:ext cx="7473350" cy="1613602"/>
          </a:xfrm>
          <a:prstGeom prst="rect">
            <a:avLst/>
          </a:prstGeom>
        </p:spPr>
      </p:pic>
      <p:sp>
        <p:nvSpPr>
          <p:cNvPr id="5" name="Left Arrow 3">
            <a:extLst>
              <a:ext uri="{FF2B5EF4-FFF2-40B4-BE49-F238E27FC236}">
                <a16:creationId xmlns:a16="http://schemas.microsoft.com/office/drawing/2014/main" id="{1D83B29B-9F38-4946-9219-148D99DB6410}"/>
              </a:ext>
            </a:extLst>
          </p:cNvPr>
          <p:cNvSpPr/>
          <p:nvPr/>
        </p:nvSpPr>
        <p:spPr>
          <a:xfrm rot="10800000">
            <a:off x="1726586" y="4703166"/>
            <a:ext cx="523606" cy="32082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normAutofit/>
          </a:bodyPr>
          <a:lstStyle/>
          <a:p>
            <a:pPr>
              <a:defRPr/>
            </a:pPr>
            <a:r>
              <a:rPr lang="en-US" sz="3200" dirty="0"/>
              <a:t>‘Presenting Domestic Violence’ Sheet:</a:t>
            </a:r>
          </a:p>
        </p:txBody>
      </p:sp>
      <p:sp>
        <p:nvSpPr>
          <p:cNvPr id="37890" name="Rectangle 3"/>
          <p:cNvSpPr>
            <a:spLocks noGrp="1" noChangeArrowheads="1"/>
          </p:cNvSpPr>
          <p:nvPr>
            <p:ph sz="quarter" idx="1"/>
          </p:nvPr>
        </p:nvSpPr>
        <p:spPr>
          <a:xfrm>
            <a:off x="457200" y="1600200"/>
            <a:ext cx="7467600" cy="4873625"/>
          </a:xfrm>
        </p:spPr>
        <p:txBody>
          <a:bodyPr/>
          <a:lstStyle/>
          <a:p>
            <a:pPr>
              <a:buFont typeface="Wingdings" panose="05000000000000000000" pitchFamily="2" charset="2"/>
              <a:buNone/>
            </a:pPr>
            <a:r>
              <a:rPr lang="en-US" altLang="en-US" dirty="0"/>
              <a:t>If there is a presenting domestic violence experience, the following fields are required:</a:t>
            </a:r>
          </a:p>
          <a:p>
            <a:pPr>
              <a:buFont typeface="Wingdings" panose="05000000000000000000" pitchFamily="2" charset="2"/>
              <a:buNone/>
            </a:pPr>
            <a:endParaRPr lang="en-US" altLang="en-US" sz="1000" dirty="0"/>
          </a:p>
          <a:p>
            <a:pPr lvl="2"/>
            <a:r>
              <a:rPr lang="en-US" altLang="en-US" dirty="0"/>
              <a:t>Date</a:t>
            </a:r>
          </a:p>
          <a:p>
            <a:pPr lvl="2"/>
            <a:r>
              <a:rPr lang="en-US" altLang="en-US" dirty="0"/>
              <a:t>Staff Name</a:t>
            </a:r>
          </a:p>
          <a:p>
            <a:pPr lvl="2"/>
            <a:r>
              <a:rPr lang="en-US" altLang="en-US" dirty="0"/>
              <a:t>Description of Person Receiving Services </a:t>
            </a:r>
          </a:p>
          <a:p>
            <a:pPr lvl="2"/>
            <a:r>
              <a:rPr lang="en-US" altLang="en-US" dirty="0"/>
              <a:t>Type of Domestic Violence </a:t>
            </a:r>
          </a:p>
          <a:p>
            <a:pPr lvl="2"/>
            <a:r>
              <a:rPr lang="en-US" altLang="en-US" dirty="0"/>
              <a:t>Relationship of Perpetrator to Victim (unknown option is available)</a:t>
            </a:r>
          </a:p>
          <a:p>
            <a:pPr lvl="3"/>
            <a:r>
              <a:rPr lang="en-US" altLang="en-US" i="1" dirty="0"/>
              <a:t>Please note: all other perpetrator information is </a:t>
            </a:r>
            <a:r>
              <a:rPr lang="en-US" altLang="en-US" b="1" i="1" dirty="0"/>
              <a:t>optional</a:t>
            </a:r>
            <a:r>
              <a:rPr lang="en-US" altLang="en-US" i="1" dirty="0"/>
              <a:t> and need only be included if known</a:t>
            </a:r>
            <a:r>
              <a:rPr lang="en-US" altLang="en-US" b="1" i="1" dirty="0"/>
              <a:t>. Do not make up information to include here if it is unknown.</a:t>
            </a:r>
          </a:p>
          <a:p>
            <a:pPr>
              <a:buFont typeface="Wingdings" panose="05000000000000000000" pitchFamily="2" charset="2"/>
              <a:buNone/>
            </a:pPr>
            <a:endParaRPr lang="en-US" altLang="en-US" sz="1200" dirty="0"/>
          </a:p>
          <a:p>
            <a:pPr>
              <a:buFont typeface="Wingdings" panose="05000000000000000000" pitchFamily="2" charset="2"/>
              <a:buNone/>
            </a:pPr>
            <a:r>
              <a:rPr lang="en-US" altLang="en-US" dirty="0"/>
              <a:t>If there is no presenting domestic violence experience, you can skip this tab.</a:t>
            </a:r>
          </a:p>
          <a:p>
            <a:endParaRPr lang="en-US" alt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‘Other Presenting Experience’ Section:</a:t>
            </a:r>
          </a:p>
        </p:txBody>
      </p:sp>
      <p:sp>
        <p:nvSpPr>
          <p:cNvPr id="3" name="Content Placeholder 2"/>
          <p:cNvSpPr>
            <a:spLocks noGrp="1"/>
          </p:cNvSpPr>
          <p:nvPr>
            <p:ph sz="quarter" idx="1"/>
          </p:nvPr>
        </p:nvSpPr>
        <p:spPr>
          <a:xfrm>
            <a:off x="457200" y="3048000"/>
            <a:ext cx="7467600" cy="3425952"/>
          </a:xfrm>
        </p:spPr>
        <p:txBody>
          <a:bodyPr/>
          <a:lstStyle/>
          <a:p>
            <a:r>
              <a:rPr lang="en-US" sz="2000" dirty="0"/>
              <a:t>In 2016, a new section was added to the Advocacy form: </a:t>
            </a:r>
            <a:r>
              <a:rPr lang="en-US" sz="2000" b="1" dirty="0"/>
              <a:t>Other Presenting Experience</a:t>
            </a:r>
            <a:r>
              <a:rPr lang="en-US" sz="2000" dirty="0"/>
              <a:t>. </a:t>
            </a:r>
          </a:p>
          <a:p>
            <a:r>
              <a:rPr lang="en-US" sz="2000" dirty="0"/>
              <a:t>In this section, you may enter types of experiences a person has had other than sexual or domestic violence that were relevant to the services provided by your agency.</a:t>
            </a:r>
          </a:p>
          <a:p>
            <a:r>
              <a:rPr lang="en-US" sz="2000" dirty="0"/>
              <a:t>Please note that you may select as many types of violence as may apply (options shown on next slide).  </a:t>
            </a:r>
          </a:p>
        </p:txBody>
      </p:sp>
      <p:pic>
        <p:nvPicPr>
          <p:cNvPr id="5" name="Picture 5" descr="A screenshot of a cell phone&#10;&#10;Description generated with very high confidence">
            <a:extLst>
              <a:ext uri="{FF2B5EF4-FFF2-40B4-BE49-F238E27FC236}">
                <a16:creationId xmlns:a16="http://schemas.microsoft.com/office/drawing/2014/main" id="{8417FBBB-BBF2-43E5-9257-C7DBB991A5BA}"/>
              </a:ext>
            </a:extLst>
          </p:cNvPr>
          <p:cNvPicPr>
            <a:picLocks noChangeAspect="1"/>
          </p:cNvPicPr>
          <p:nvPr/>
        </p:nvPicPr>
        <p:blipFill>
          <a:blip r:embed="rId3"/>
          <a:stretch>
            <a:fillRect/>
          </a:stretch>
        </p:blipFill>
        <p:spPr>
          <a:xfrm>
            <a:off x="540589" y="1349803"/>
            <a:ext cx="7602747" cy="1642357"/>
          </a:xfrm>
          <a:prstGeom prst="rect">
            <a:avLst/>
          </a:prstGeom>
        </p:spPr>
      </p:pic>
    </p:spTree>
    <p:extLst>
      <p:ext uri="{BB962C8B-B14F-4D97-AF65-F5344CB8AC3E}">
        <p14:creationId xmlns:p14="http://schemas.microsoft.com/office/powerpoint/2010/main" val="409904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p:txBody>
          <a:bodyPr>
            <a:normAutofit/>
          </a:bodyPr>
          <a:lstStyle/>
          <a:p>
            <a:r>
              <a:rPr lang="en-US" sz="3200" dirty="0"/>
              <a:t>‘Other Presenting Experience’ Section:</a:t>
            </a:r>
          </a:p>
        </p:txBody>
      </p:sp>
      <p:sp>
        <p:nvSpPr>
          <p:cNvPr id="8" name="Content Placeholder 7"/>
          <p:cNvSpPr>
            <a:spLocks noGrp="1"/>
          </p:cNvSpPr>
          <p:nvPr>
            <p:ph sz="quarter"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sz="800" dirty="0"/>
          </a:p>
          <a:p>
            <a:r>
              <a:rPr lang="en-US" sz="2000" dirty="0"/>
              <a:t>If the person has experienced NO VIOLENCE (ex., is homeless), please indicate </a:t>
            </a:r>
            <a:r>
              <a:rPr lang="en-US" sz="2000" b="1" dirty="0"/>
              <a:t>No Violence Experienced</a:t>
            </a:r>
            <a:r>
              <a:rPr lang="en-US" sz="2000" dirty="0"/>
              <a:t>.</a:t>
            </a:r>
          </a:p>
          <a:p>
            <a:endParaRPr lang="en-US" dirty="0"/>
          </a:p>
        </p:txBody>
      </p:sp>
      <p:pic>
        <p:nvPicPr>
          <p:cNvPr id="4" name="Picture 3"/>
          <p:cNvPicPr>
            <a:picLocks noChangeAspect="1"/>
          </p:cNvPicPr>
          <p:nvPr/>
        </p:nvPicPr>
        <p:blipFill>
          <a:blip r:embed="rId2"/>
          <a:stretch>
            <a:fillRect/>
          </a:stretch>
        </p:blipFill>
        <p:spPr>
          <a:xfrm>
            <a:off x="458372" y="1600200"/>
            <a:ext cx="7848600" cy="4114643"/>
          </a:xfrm>
          <a:prstGeom prst="rect">
            <a:avLst/>
          </a:prstGeom>
        </p:spPr>
      </p:pic>
      <p:sp>
        <p:nvSpPr>
          <p:cNvPr id="2" name="Right Arrow 1"/>
          <p:cNvSpPr/>
          <p:nvPr/>
        </p:nvSpPr>
        <p:spPr>
          <a:xfrm rot="10800000">
            <a:off x="2286000" y="5494491"/>
            <a:ext cx="355979" cy="2967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1532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a:xfrm>
            <a:off x="2057400" y="533400"/>
            <a:ext cx="6172200" cy="1143000"/>
          </a:xfrm>
        </p:spPr>
        <p:txBody>
          <a:bodyPr/>
          <a:lstStyle/>
          <a:p>
            <a:pPr>
              <a:defRPr/>
            </a:pPr>
            <a:r>
              <a:rPr lang="en-US" sz="3200" dirty="0"/>
              <a:t>What is an Advocacy Contact?</a:t>
            </a:r>
          </a:p>
        </p:txBody>
      </p:sp>
      <p:sp>
        <p:nvSpPr>
          <p:cNvPr id="15362" name="Rectangle 3"/>
          <p:cNvSpPr>
            <a:spLocks noGrp="1" noChangeArrowheads="1"/>
          </p:cNvSpPr>
          <p:nvPr>
            <p:ph type="subTitle" idx="1"/>
          </p:nvPr>
        </p:nvSpPr>
        <p:spPr>
          <a:xfrm>
            <a:off x="2286000" y="1752600"/>
            <a:ext cx="6172200" cy="4241800"/>
          </a:xfrm>
        </p:spPr>
        <p:txBody>
          <a:bodyPr/>
          <a:lstStyle/>
          <a:p>
            <a:pPr lvl="1">
              <a:buFontTx/>
              <a:buNone/>
            </a:pPr>
            <a:r>
              <a:rPr lang="en-US" altLang="en-US" sz="2400" dirty="0"/>
              <a:t>An advocacy contact is any face-to-face crisis/support service that you provided to a victim, family/friend of victim, parent/guardian of victim, or perpetrator.</a:t>
            </a:r>
            <a:br>
              <a:rPr lang="en-US" altLang="en-US" sz="2400" dirty="0"/>
            </a:br>
            <a:endParaRPr lang="en-US" altLang="en-US" sz="2400" dirty="0"/>
          </a:p>
          <a:p>
            <a:pPr lvl="1">
              <a:buFontTx/>
              <a:buNone/>
            </a:pPr>
            <a:r>
              <a:rPr lang="en-US" altLang="en-US" sz="2400" dirty="0"/>
              <a:t>You will use the </a:t>
            </a:r>
            <a:r>
              <a:rPr lang="en-US" altLang="en-US" sz="2400" b="1" dirty="0"/>
              <a:t>Advocacy form </a:t>
            </a:r>
            <a:r>
              <a:rPr lang="en-US" altLang="en-US" sz="2400" dirty="0"/>
              <a:t>to record face-to-face, direct services provided to all adults and children. </a:t>
            </a:r>
            <a:br>
              <a:rPr lang="en-US" altLang="en-US" sz="2400" dirty="0"/>
            </a:br>
            <a:endParaRPr lang="en-US" altLang="en-US" sz="2400" dirty="0"/>
          </a:p>
          <a:p>
            <a:pPr lvl="1">
              <a:buFontTx/>
              <a:buNone/>
            </a:pPr>
            <a:r>
              <a:rPr lang="en-US" altLang="en-US" sz="2400" dirty="0"/>
              <a:t>And yes, children should have </a:t>
            </a:r>
            <a:r>
              <a:rPr lang="en-US" altLang="en-US" sz="2400" b="1" dirty="0"/>
              <a:t>separate</a:t>
            </a:r>
            <a:r>
              <a:rPr lang="en-US" altLang="en-US" sz="2400" dirty="0"/>
              <a:t> advocacy records from their parents if you are providing direct services to them.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Note About Presenting Experiences:</a:t>
            </a:r>
          </a:p>
        </p:txBody>
      </p:sp>
      <p:sp>
        <p:nvSpPr>
          <p:cNvPr id="3" name="Content Placeholder 2"/>
          <p:cNvSpPr>
            <a:spLocks noGrp="1"/>
          </p:cNvSpPr>
          <p:nvPr>
            <p:ph sz="quarter" idx="1"/>
          </p:nvPr>
        </p:nvSpPr>
        <p:spPr/>
        <p:txBody>
          <a:bodyPr/>
          <a:lstStyle/>
          <a:p>
            <a:r>
              <a:rPr lang="en-US" sz="2600" dirty="0"/>
              <a:t>All Advocacy forms require that </a:t>
            </a:r>
            <a:r>
              <a:rPr lang="en-US" sz="2600" b="1" dirty="0"/>
              <a:t>at least one</a:t>
            </a:r>
            <a:r>
              <a:rPr lang="en-US" sz="2600" dirty="0"/>
              <a:t> of the Presenting experience tabs be completed. </a:t>
            </a:r>
          </a:p>
          <a:p>
            <a:r>
              <a:rPr lang="en-US" sz="2600" dirty="0"/>
              <a:t>As a reminder, a new Presenting Sexual Violence or Presenting Domestic Violence sheet needs to be completed for </a:t>
            </a:r>
            <a:r>
              <a:rPr lang="en-US" sz="2600" b="1" u="sng" dirty="0"/>
              <a:t>EACH</a:t>
            </a:r>
            <a:r>
              <a:rPr lang="en-US" sz="2600" dirty="0"/>
              <a:t> presenting experience.  </a:t>
            </a:r>
          </a:p>
          <a:p>
            <a:pPr marL="366395" lvl="1" indent="0">
              <a:buNone/>
            </a:pPr>
            <a:r>
              <a:rPr lang="en-US" sz="2400" i="1" dirty="0"/>
              <a:t>For example, if a person experienced BOTH childhood and adult sexual violence, you would need to complete a separate Presenting Sexual Violence sheet for </a:t>
            </a:r>
            <a:r>
              <a:rPr lang="en-US" sz="2400" b="1" i="1" u="sng" dirty="0"/>
              <a:t>each experience</a:t>
            </a:r>
            <a:r>
              <a:rPr lang="en-US" sz="2400" i="1" dirty="0"/>
              <a:t>.</a:t>
            </a:r>
          </a:p>
        </p:txBody>
      </p:sp>
    </p:spTree>
    <p:extLst>
      <p:ext uri="{BB962C8B-B14F-4D97-AF65-F5344CB8AC3E}">
        <p14:creationId xmlns:p14="http://schemas.microsoft.com/office/powerpoint/2010/main" val="1728195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normAutofit/>
          </a:bodyPr>
          <a:lstStyle/>
          <a:p>
            <a:pPr>
              <a:defRPr/>
            </a:pPr>
            <a:r>
              <a:rPr lang="en-US" sz="3200" dirty="0"/>
              <a:t>‘Services and Referrals’ Sheet:</a:t>
            </a:r>
          </a:p>
        </p:txBody>
      </p:sp>
      <p:sp>
        <p:nvSpPr>
          <p:cNvPr id="39938" name="Rectangle 3"/>
          <p:cNvSpPr>
            <a:spLocks noGrp="1" noChangeArrowheads="1"/>
          </p:cNvSpPr>
          <p:nvPr>
            <p:ph sz="quarter" idx="1"/>
          </p:nvPr>
        </p:nvSpPr>
        <p:spPr>
          <a:xfrm>
            <a:off x="457200" y="3048000"/>
            <a:ext cx="7467600" cy="3425952"/>
          </a:xfrm>
        </p:spPr>
        <p:txBody>
          <a:bodyPr/>
          <a:lstStyle/>
          <a:p>
            <a:pPr>
              <a:lnSpc>
                <a:spcPct val="80000"/>
              </a:lnSpc>
            </a:pPr>
            <a:r>
              <a:rPr lang="en-US" altLang="en-US" sz="2200" dirty="0"/>
              <a:t>This is the tab where you will enter the specific services you have provided. </a:t>
            </a:r>
          </a:p>
          <a:p>
            <a:pPr>
              <a:lnSpc>
                <a:spcPct val="80000"/>
              </a:lnSpc>
            </a:pPr>
            <a:endParaRPr lang="en-US" altLang="en-US" sz="800" dirty="0"/>
          </a:p>
          <a:p>
            <a:pPr>
              <a:lnSpc>
                <a:spcPct val="80000"/>
              </a:lnSpc>
            </a:pPr>
            <a:r>
              <a:rPr lang="en-US" altLang="en-US" sz="2200" dirty="0"/>
              <a:t>Required fields on the </a:t>
            </a:r>
            <a:r>
              <a:rPr lang="en-US" altLang="en-US" sz="2200" b="1" dirty="0"/>
              <a:t>Services and Referrals </a:t>
            </a:r>
            <a:r>
              <a:rPr lang="en-US" altLang="en-US" sz="2200" dirty="0"/>
              <a:t>sheet are:</a:t>
            </a:r>
          </a:p>
          <a:p>
            <a:pPr lvl="1">
              <a:lnSpc>
                <a:spcPct val="80000"/>
              </a:lnSpc>
            </a:pPr>
            <a:r>
              <a:rPr lang="en-US" altLang="en-US" sz="2200" dirty="0"/>
              <a:t>Date</a:t>
            </a:r>
          </a:p>
          <a:p>
            <a:pPr lvl="1">
              <a:lnSpc>
                <a:spcPct val="80000"/>
              </a:lnSpc>
            </a:pPr>
            <a:r>
              <a:rPr lang="en-US" altLang="en-US" sz="2200" dirty="0"/>
              <a:t>Staff Name</a:t>
            </a:r>
          </a:p>
          <a:p>
            <a:pPr lvl="1">
              <a:lnSpc>
                <a:spcPct val="80000"/>
              </a:lnSpc>
            </a:pPr>
            <a:r>
              <a:rPr lang="en-US" altLang="en-US" sz="2200" b="1" dirty="0"/>
              <a:t>At least one </a:t>
            </a:r>
            <a:r>
              <a:rPr lang="en-US" altLang="en-US" sz="2200" dirty="0"/>
              <a:t>service must be checked</a:t>
            </a:r>
          </a:p>
          <a:p>
            <a:pPr lvl="1">
              <a:lnSpc>
                <a:spcPct val="80000"/>
              </a:lnSpc>
            </a:pPr>
            <a:r>
              <a:rPr lang="en-US" altLang="en-US" sz="2200" dirty="0"/>
              <a:t>Number of Advocacy Contacts must be completed</a:t>
            </a:r>
          </a:p>
          <a:p>
            <a:pPr lvl="1">
              <a:lnSpc>
                <a:spcPct val="80000"/>
              </a:lnSpc>
            </a:pPr>
            <a:r>
              <a:rPr lang="en-US" altLang="en-US" sz="2200" dirty="0"/>
              <a:t>Number of Hours of Service must be completed</a:t>
            </a:r>
          </a:p>
          <a:p>
            <a:pPr lvl="1">
              <a:lnSpc>
                <a:spcPct val="80000"/>
              </a:lnSpc>
            </a:pPr>
            <a:r>
              <a:rPr lang="en-US" altLang="en-US" sz="2200" b="1" dirty="0"/>
              <a:t>At least one </a:t>
            </a:r>
            <a:r>
              <a:rPr lang="en-US" altLang="en-US" sz="2200" dirty="0"/>
              <a:t>funding source must be selected </a:t>
            </a:r>
          </a:p>
          <a:p>
            <a:pPr lvl="1">
              <a:lnSpc>
                <a:spcPct val="80000"/>
              </a:lnSpc>
            </a:pPr>
            <a:endParaRPr lang="en-US" altLang="en-US" sz="2200" dirty="0"/>
          </a:p>
          <a:p>
            <a:pPr>
              <a:lnSpc>
                <a:spcPct val="80000"/>
              </a:lnSpc>
              <a:buFont typeface="Wingdings" panose="05000000000000000000" pitchFamily="2" charset="2"/>
              <a:buNone/>
            </a:pPr>
            <a:endParaRPr lang="en-US" altLang="en-US" sz="2200" dirty="0"/>
          </a:p>
        </p:txBody>
      </p:sp>
      <p:pic>
        <p:nvPicPr>
          <p:cNvPr id="3" name="Picture 3" descr="A screenshot of a cell phone&#10;&#10;Description generated with very high confidence">
            <a:extLst>
              <a:ext uri="{FF2B5EF4-FFF2-40B4-BE49-F238E27FC236}">
                <a16:creationId xmlns:a16="http://schemas.microsoft.com/office/drawing/2014/main" id="{81F57418-9755-4FA2-9E41-1788A2CDD4BE}"/>
              </a:ext>
            </a:extLst>
          </p:cNvPr>
          <p:cNvPicPr>
            <a:picLocks noChangeAspect="1"/>
          </p:cNvPicPr>
          <p:nvPr/>
        </p:nvPicPr>
        <p:blipFill>
          <a:blip r:embed="rId3"/>
          <a:stretch>
            <a:fillRect/>
          </a:stretch>
        </p:blipFill>
        <p:spPr>
          <a:xfrm>
            <a:off x="526211" y="1364180"/>
            <a:ext cx="7343954" cy="1584847"/>
          </a:xfrm>
          <a:prstGeom prst="rect">
            <a:avLst/>
          </a:prstGeom>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pPr>
              <a:defRPr/>
            </a:pPr>
            <a:r>
              <a:rPr lang="en-US" sz="3200" dirty="0"/>
              <a:t>‘Services and Referrals’ Sheet:</a:t>
            </a:r>
          </a:p>
        </p:txBody>
      </p:sp>
      <p:sp>
        <p:nvSpPr>
          <p:cNvPr id="41986" name="Content Placeholder 2"/>
          <p:cNvSpPr>
            <a:spLocks noGrp="1"/>
          </p:cNvSpPr>
          <p:nvPr>
            <p:ph sz="quarter" idx="1"/>
          </p:nvPr>
        </p:nvSpPr>
        <p:spPr>
          <a:xfrm>
            <a:off x="457200" y="1600200"/>
            <a:ext cx="8077200" cy="4267200"/>
          </a:xfrm>
        </p:spPr>
        <p:txBody>
          <a:bodyPr/>
          <a:lstStyle/>
          <a:p>
            <a:pPr marL="273050" lvl="1">
              <a:spcBef>
                <a:spcPts val="600"/>
              </a:spcBef>
              <a:buSzPct val="70000"/>
              <a:buFont typeface="Wingdings" panose="05000000000000000000" pitchFamily="2" charset="2"/>
              <a:buChar char=""/>
            </a:pPr>
            <a:r>
              <a:rPr lang="en-US" altLang="en-US" sz="2400" dirty="0"/>
              <a:t>Each separate engagement with a client will be stored by adding a “new sheet” for each individual service contact.</a:t>
            </a:r>
            <a:r>
              <a:rPr lang="en-US" sz="2400" dirty="0"/>
              <a:t> </a:t>
            </a:r>
          </a:p>
          <a:p>
            <a:pPr marL="273050" lvl="1">
              <a:spcBef>
                <a:spcPts val="600"/>
              </a:spcBef>
              <a:buSzPct val="70000"/>
              <a:buFont typeface="Wingdings" panose="05000000000000000000" pitchFamily="2" charset="2"/>
              <a:buChar char=""/>
            </a:pPr>
            <a:endParaRPr lang="en-US" sz="2400" dirty="0"/>
          </a:p>
          <a:p>
            <a:pPr marL="273050" lvl="1">
              <a:spcBef>
                <a:spcPts val="600"/>
              </a:spcBef>
              <a:buSzPct val="70000"/>
              <a:buFont typeface="Wingdings" panose="05000000000000000000" pitchFamily="2" charset="2"/>
              <a:buChar char=""/>
            </a:pPr>
            <a:endParaRPr lang="en-US" sz="2400" dirty="0"/>
          </a:p>
          <a:p>
            <a:pPr marL="273050" lvl="1">
              <a:spcBef>
                <a:spcPts val="600"/>
              </a:spcBef>
              <a:buSzPct val="70000"/>
              <a:buFont typeface="Wingdings" panose="05000000000000000000" pitchFamily="2" charset="2"/>
              <a:buChar char=""/>
            </a:pPr>
            <a:r>
              <a:rPr lang="en-US" sz="2400" dirty="0"/>
              <a:t>In the past, advocates may have chosen to consolidate a week or more of contacts on a single Services and Referrals sheet. Several grant reports collect data not only about the number of people served but also the number of times services were provided. Because of this, advocates should complete a Services and Referrals sheet </a:t>
            </a:r>
            <a:r>
              <a:rPr lang="en-US" sz="2400" b="1" u="sng" dirty="0"/>
              <a:t>each time</a:t>
            </a:r>
            <a:r>
              <a:rPr lang="en-US" sz="2400" b="1" dirty="0"/>
              <a:t> </a:t>
            </a:r>
            <a:r>
              <a:rPr lang="en-US" sz="2400" dirty="0"/>
              <a:t>services are provided.</a:t>
            </a:r>
            <a:endParaRPr lang="en-US" sz="2800" u="sng" dirty="0"/>
          </a:p>
          <a:p>
            <a:pPr marL="273050" lvl="1">
              <a:spcBef>
                <a:spcPts val="600"/>
              </a:spcBef>
              <a:buSzPct val="70000"/>
              <a:buFont typeface="Wingdings" panose="05000000000000000000" pitchFamily="2" charset="2"/>
              <a:buChar char=""/>
            </a:pPr>
            <a:endParaRPr lang="en-US" sz="2400" dirty="0"/>
          </a:p>
        </p:txBody>
      </p:sp>
      <p:pic>
        <p:nvPicPr>
          <p:cNvPr id="41987" name="Picture 4" descr="Advocacy Add Sheet Butto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8731" y="2514600"/>
            <a:ext cx="3894138"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Left Arrow 1"/>
          <p:cNvSpPr/>
          <p:nvPr/>
        </p:nvSpPr>
        <p:spPr>
          <a:xfrm rot="10800000">
            <a:off x="1929886" y="2780957"/>
            <a:ext cx="570162" cy="31109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normAutofit/>
          </a:bodyPr>
          <a:lstStyle/>
          <a:p>
            <a:pPr>
              <a:defRPr/>
            </a:pPr>
            <a:r>
              <a:rPr lang="en-US" sz="3200" dirty="0"/>
              <a:t>‘Shelter Services’ Sheet:</a:t>
            </a:r>
          </a:p>
        </p:txBody>
      </p:sp>
      <p:sp>
        <p:nvSpPr>
          <p:cNvPr id="43010" name="Rectangle 3"/>
          <p:cNvSpPr>
            <a:spLocks noGrp="1" noChangeArrowheads="1"/>
          </p:cNvSpPr>
          <p:nvPr>
            <p:ph sz="quarter" idx="1"/>
          </p:nvPr>
        </p:nvSpPr>
        <p:spPr>
          <a:xfrm>
            <a:off x="457200" y="2743200"/>
            <a:ext cx="7696200" cy="3886200"/>
          </a:xfrm>
        </p:spPr>
        <p:txBody>
          <a:bodyPr/>
          <a:lstStyle/>
          <a:p>
            <a:pPr>
              <a:lnSpc>
                <a:spcPct val="90000"/>
              </a:lnSpc>
            </a:pPr>
            <a:r>
              <a:rPr lang="en-US" altLang="en-US" sz="1800" dirty="0"/>
              <a:t>This is where you will store Shelter and/or Transitional Housing stays.</a:t>
            </a:r>
          </a:p>
          <a:p>
            <a:pPr>
              <a:lnSpc>
                <a:spcPct val="90000"/>
              </a:lnSpc>
            </a:pPr>
            <a:endParaRPr lang="en-US" altLang="en-US" sz="800" dirty="0"/>
          </a:p>
          <a:p>
            <a:pPr>
              <a:lnSpc>
                <a:spcPct val="90000"/>
              </a:lnSpc>
            </a:pPr>
            <a:r>
              <a:rPr lang="en-US" altLang="en-US" sz="1800" dirty="0"/>
              <a:t>Required fields on the Shelter/Transitional sheet are:</a:t>
            </a:r>
            <a:endParaRPr lang="en-US" altLang="en-US" sz="900" dirty="0"/>
          </a:p>
          <a:p>
            <a:pPr marL="639445" lvl="1">
              <a:lnSpc>
                <a:spcPct val="90000"/>
              </a:lnSpc>
            </a:pPr>
            <a:r>
              <a:rPr lang="en-US" altLang="en-US" sz="1600" dirty="0"/>
              <a:t>Date of Shelter Entry or Date of Transitional Housing Entry</a:t>
            </a:r>
          </a:p>
          <a:p>
            <a:pPr marL="639445" lvl="1">
              <a:lnSpc>
                <a:spcPct val="90000"/>
              </a:lnSpc>
            </a:pPr>
            <a:r>
              <a:rPr lang="en-US" altLang="en-US" sz="1600" dirty="0"/>
              <a:t>Staff Name</a:t>
            </a:r>
          </a:p>
          <a:p>
            <a:pPr marL="639445" lvl="1">
              <a:lnSpc>
                <a:spcPct val="90000"/>
              </a:lnSpc>
            </a:pPr>
            <a:r>
              <a:rPr lang="en-US" altLang="en-US" sz="1600" dirty="0"/>
              <a:t>If the person is entering shelter, the reason shelter is needed must be selected</a:t>
            </a:r>
          </a:p>
          <a:p>
            <a:pPr marL="639445" lvl="1">
              <a:lnSpc>
                <a:spcPct val="90000"/>
              </a:lnSpc>
            </a:pPr>
            <a:r>
              <a:rPr lang="en-US" altLang="en-US" sz="1600" dirty="0"/>
              <a:t>At least one funding source must be selected </a:t>
            </a:r>
          </a:p>
          <a:p>
            <a:pPr>
              <a:lnSpc>
                <a:spcPct val="90000"/>
              </a:lnSpc>
            </a:pPr>
            <a:endParaRPr lang="en-US" altLang="en-US" sz="800" dirty="0"/>
          </a:p>
          <a:p>
            <a:pPr>
              <a:lnSpc>
                <a:spcPct val="90000"/>
              </a:lnSpc>
            </a:pPr>
            <a:r>
              <a:rPr lang="en-US" altLang="en-US" sz="1800" dirty="0"/>
              <a:t>If a person enters shelter or transitional housing with children, </a:t>
            </a:r>
            <a:r>
              <a:rPr lang="en-US" altLang="en-US" sz="1800" u="sng" dirty="0"/>
              <a:t>you must create a separate advocacy record </a:t>
            </a:r>
            <a:r>
              <a:rPr lang="en-US" altLang="en-US" sz="1800" b="1" u="sng" dirty="0"/>
              <a:t>for each child</a:t>
            </a:r>
            <a:r>
              <a:rPr lang="en-US" altLang="en-US" sz="1800" dirty="0"/>
              <a:t>. Shelter stays for children </a:t>
            </a:r>
            <a:r>
              <a:rPr lang="en-US" altLang="en-US" sz="1800" b="1" dirty="0"/>
              <a:t>cannot</a:t>
            </a:r>
            <a:r>
              <a:rPr lang="en-US" altLang="en-US" sz="1800" dirty="0"/>
              <a:t> be stored on the adult’s record. The Participant Code should be similar to the parent's code </a:t>
            </a:r>
            <a:r>
              <a:rPr lang="en-US" altLang="en-US" sz="1800" i="1" dirty="0"/>
              <a:t>(ex. If 123 is the parent’s participant code, each child’s Participant Code could be 123a, 123b, 123c, etc.)</a:t>
            </a:r>
          </a:p>
          <a:p>
            <a:pPr>
              <a:lnSpc>
                <a:spcPct val="90000"/>
              </a:lnSpc>
              <a:buFont typeface="Wingdings" panose="05000000000000000000" pitchFamily="2" charset="2"/>
              <a:buNone/>
            </a:pPr>
            <a:endParaRPr lang="en-US" altLang="en-US" sz="1800" dirty="0"/>
          </a:p>
        </p:txBody>
      </p:sp>
      <p:pic>
        <p:nvPicPr>
          <p:cNvPr id="5" name="Picture 5" descr="A screenshot of a cell phone&#10;&#10;Description generated with very high confidence">
            <a:extLst>
              <a:ext uri="{FF2B5EF4-FFF2-40B4-BE49-F238E27FC236}">
                <a16:creationId xmlns:a16="http://schemas.microsoft.com/office/drawing/2014/main" id="{8C1C879E-3BAA-4ADB-A276-682FB406D8AA}"/>
              </a:ext>
            </a:extLst>
          </p:cNvPr>
          <p:cNvPicPr>
            <a:picLocks noChangeAspect="1"/>
          </p:cNvPicPr>
          <p:nvPr/>
        </p:nvPicPr>
        <p:blipFill>
          <a:blip r:embed="rId3"/>
          <a:stretch>
            <a:fillRect/>
          </a:stretch>
        </p:blipFill>
        <p:spPr>
          <a:xfrm>
            <a:off x="813758" y="1292293"/>
            <a:ext cx="6783238" cy="1469829"/>
          </a:xfrm>
          <a:prstGeom prst="rect">
            <a:avLst/>
          </a:prstGeom>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‘Shelter Services’ Sheet:</a:t>
            </a:r>
          </a:p>
        </p:txBody>
      </p:sp>
      <p:sp>
        <p:nvSpPr>
          <p:cNvPr id="3" name="Content Placeholder 2"/>
          <p:cNvSpPr>
            <a:spLocks noGrp="1"/>
          </p:cNvSpPr>
          <p:nvPr>
            <p:ph sz="quarter" idx="1"/>
          </p:nvPr>
        </p:nvSpPr>
        <p:spPr>
          <a:xfrm>
            <a:off x="594246" y="1635457"/>
            <a:ext cx="7467600" cy="4873752"/>
          </a:xfrm>
        </p:spPr>
        <p:txBody>
          <a:bodyPr/>
          <a:lstStyle/>
          <a:p>
            <a:r>
              <a:rPr lang="en-US" altLang="en-US" sz="2600" dirty="0"/>
              <a:t>A “new sheet” is required for each new shelter and/or transitional housing stay. </a:t>
            </a:r>
          </a:p>
          <a:p>
            <a:r>
              <a:rPr lang="en-US" altLang="en-US" sz="2600" dirty="0"/>
              <a:t>For example, if a person exits your shelter and returns a few weeks or months later, you will need to add a “new sheet” to the Shelter tab.</a:t>
            </a:r>
          </a:p>
          <a:p>
            <a:endParaRPr lang="en-US" sz="2800" dirty="0"/>
          </a:p>
        </p:txBody>
      </p:sp>
      <p:pic>
        <p:nvPicPr>
          <p:cNvPr id="4" name="Picture 3"/>
          <p:cNvPicPr>
            <a:picLocks noChangeAspect="1"/>
          </p:cNvPicPr>
          <p:nvPr/>
        </p:nvPicPr>
        <p:blipFill>
          <a:blip r:embed="rId2"/>
          <a:stretch>
            <a:fillRect/>
          </a:stretch>
        </p:blipFill>
        <p:spPr>
          <a:xfrm>
            <a:off x="1828800" y="4072333"/>
            <a:ext cx="4998493" cy="1176116"/>
          </a:xfrm>
          <a:prstGeom prst="rect">
            <a:avLst/>
          </a:prstGeom>
        </p:spPr>
      </p:pic>
      <p:sp>
        <p:nvSpPr>
          <p:cNvPr id="5" name="Left Arrow 4"/>
          <p:cNvSpPr/>
          <p:nvPr/>
        </p:nvSpPr>
        <p:spPr>
          <a:xfrm rot="10800000">
            <a:off x="1011184" y="4426653"/>
            <a:ext cx="6858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5557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 Note About Funding Sources:</a:t>
            </a:r>
          </a:p>
        </p:txBody>
      </p:sp>
      <p:sp>
        <p:nvSpPr>
          <p:cNvPr id="3" name="Content Placeholder 2"/>
          <p:cNvSpPr>
            <a:spLocks noGrp="1"/>
          </p:cNvSpPr>
          <p:nvPr>
            <p:ph sz="quarter" idx="1"/>
          </p:nvPr>
        </p:nvSpPr>
        <p:spPr/>
        <p:txBody>
          <a:bodyPr/>
          <a:lstStyle/>
          <a:p>
            <a:r>
              <a:rPr lang="en-US" sz="2200" dirty="0"/>
              <a:t>You must select </a:t>
            </a:r>
            <a:r>
              <a:rPr lang="en-US" sz="2200" b="1" u="sng" dirty="0"/>
              <a:t>at least one</a:t>
            </a:r>
            <a:r>
              <a:rPr lang="en-US" sz="2200" b="1" dirty="0"/>
              <a:t> </a:t>
            </a:r>
            <a:r>
              <a:rPr lang="en-US" sz="2200" dirty="0"/>
              <a:t>funding source in the </a:t>
            </a:r>
            <a:r>
              <a:rPr lang="en-US" sz="2200" b="1" dirty="0"/>
              <a:t>Service Contact Funded By </a:t>
            </a:r>
            <a:r>
              <a:rPr lang="en-US" sz="2200" dirty="0"/>
              <a:t>section on BOTH the ‘Services and Referral’ sheet AND the ‘Shelter Services’ sheet.</a:t>
            </a:r>
          </a:p>
          <a:p>
            <a:endParaRPr lang="en-US" sz="2200" dirty="0"/>
          </a:p>
          <a:p>
            <a:endParaRPr lang="en-US" sz="2200" dirty="0"/>
          </a:p>
          <a:p>
            <a:r>
              <a:rPr lang="en-US" sz="2200" dirty="0"/>
              <a:t>Advocates completing these forms will need to consult with agency Directors to determine what types of services are funded by which sources. </a:t>
            </a:r>
            <a:endParaRPr lang="en-US" sz="2000" i="1" dirty="0"/>
          </a:p>
        </p:txBody>
      </p:sp>
      <p:pic>
        <p:nvPicPr>
          <p:cNvPr id="6" name="Picture 5">
            <a:extLst>
              <a:ext uri="{FF2B5EF4-FFF2-40B4-BE49-F238E27FC236}">
                <a16:creationId xmlns:a16="http://schemas.microsoft.com/office/drawing/2014/main" id="{D7B5F966-9CA1-4EC5-90C9-46AC28715E3D}"/>
              </a:ext>
            </a:extLst>
          </p:cNvPr>
          <p:cNvPicPr>
            <a:picLocks noChangeAspect="1"/>
          </p:cNvPicPr>
          <p:nvPr/>
        </p:nvPicPr>
        <p:blipFill>
          <a:blip r:embed="rId2"/>
          <a:stretch>
            <a:fillRect/>
          </a:stretch>
        </p:blipFill>
        <p:spPr>
          <a:xfrm>
            <a:off x="228600" y="2699622"/>
            <a:ext cx="8534400" cy="772094"/>
          </a:xfrm>
          <a:prstGeom prst="rect">
            <a:avLst/>
          </a:prstGeom>
        </p:spPr>
      </p:pic>
    </p:spTree>
    <p:extLst>
      <p:ext uri="{BB962C8B-B14F-4D97-AF65-F5344CB8AC3E}">
        <p14:creationId xmlns:p14="http://schemas.microsoft.com/office/powerpoint/2010/main" val="17304758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143000"/>
          </a:xfrm>
        </p:spPr>
        <p:txBody>
          <a:bodyPr>
            <a:normAutofit/>
          </a:bodyPr>
          <a:lstStyle/>
          <a:p>
            <a:pPr>
              <a:defRPr/>
            </a:pPr>
            <a:r>
              <a:rPr lang="en-US" sz="3200" dirty="0"/>
              <a:t>‘VSTOP’ Supplement:</a:t>
            </a:r>
          </a:p>
        </p:txBody>
      </p:sp>
      <p:sp>
        <p:nvSpPr>
          <p:cNvPr id="45058" name="Content Placeholder 2"/>
          <p:cNvSpPr>
            <a:spLocks noGrp="1"/>
          </p:cNvSpPr>
          <p:nvPr>
            <p:ph sz="quarter" idx="1"/>
          </p:nvPr>
        </p:nvSpPr>
        <p:spPr>
          <a:xfrm>
            <a:off x="457200" y="2895600"/>
            <a:ext cx="7696200" cy="3425952"/>
          </a:xfrm>
        </p:spPr>
        <p:txBody>
          <a:bodyPr/>
          <a:lstStyle/>
          <a:p>
            <a:r>
              <a:rPr lang="en-US" altLang="en-US" sz="1800" dirty="0"/>
              <a:t>VSTOP grantees are required to report additional information about the people served and the services provided to them.</a:t>
            </a:r>
          </a:p>
          <a:p>
            <a:r>
              <a:rPr lang="en-US" altLang="en-US" sz="1800" dirty="0"/>
              <a:t>If advocacy services have been funded by VSTOP, agencies can complete the VSTOP supplement tab to record data for their report(s).</a:t>
            </a:r>
          </a:p>
          <a:p>
            <a:r>
              <a:rPr lang="en-US" altLang="en-US" sz="1800" dirty="0"/>
              <a:t>Remember, the VSTOP box </a:t>
            </a:r>
            <a:r>
              <a:rPr lang="en-US" altLang="en-US" sz="1800" u="sng" dirty="0"/>
              <a:t>must be checked on EACH ‘Services and Referrals’ sheet in order for those services to pull into the reports.</a:t>
            </a:r>
          </a:p>
          <a:p>
            <a:r>
              <a:rPr lang="en-US" altLang="en-US" sz="1800" dirty="0"/>
              <a:t>See </a:t>
            </a:r>
            <a:r>
              <a:rPr lang="en-US" altLang="en-US" sz="1800" b="1" dirty="0">
                <a:hlinkClick r:id="rId2"/>
              </a:rPr>
              <a:t>Module 6: VSTOP and Victim Fund Data and Reports</a:t>
            </a:r>
            <a:r>
              <a:rPr lang="en-US" altLang="en-US" sz="1800" b="1" dirty="0"/>
              <a:t> </a:t>
            </a:r>
            <a:r>
              <a:rPr lang="en-US" altLang="en-US" sz="1800" dirty="0"/>
              <a:t>for more detailed information.</a:t>
            </a:r>
          </a:p>
          <a:p>
            <a:pPr>
              <a:buNone/>
            </a:pPr>
            <a:r>
              <a:rPr lang="en-US" altLang="en-US" sz="1800" dirty="0"/>
              <a:t> </a:t>
            </a:r>
            <a:r>
              <a:rPr lang="en-US" altLang="en-US" sz="1800" i="1" dirty="0"/>
              <a:t>If you do not receive VSTOP funds for services, you can ignore this supplemental tab.</a:t>
            </a:r>
          </a:p>
          <a:p>
            <a:pPr marL="0" indent="0">
              <a:buNone/>
            </a:pPr>
            <a:r>
              <a:rPr lang="en-US" altLang="en-US" sz="1800" i="1" dirty="0"/>
              <a:t>NOTE: DCJS no longer requires supplemental data for agencies receiving Victim Fund funds, therefore the tab is no longer accessible, but information can be found via a query for records where this data was stored in the past.</a:t>
            </a:r>
          </a:p>
        </p:txBody>
      </p:sp>
      <p:pic>
        <p:nvPicPr>
          <p:cNvPr id="4" name="Picture 4" descr="A screenshot of a cell phone&#10;&#10;Description generated with very high confidence">
            <a:extLst>
              <a:ext uri="{FF2B5EF4-FFF2-40B4-BE49-F238E27FC236}">
                <a16:creationId xmlns:a16="http://schemas.microsoft.com/office/drawing/2014/main" id="{E09A1A64-CE0E-44DC-BCCA-79F1A4241694}"/>
              </a:ext>
            </a:extLst>
          </p:cNvPr>
          <p:cNvPicPr>
            <a:picLocks noChangeAspect="1"/>
          </p:cNvPicPr>
          <p:nvPr/>
        </p:nvPicPr>
        <p:blipFill>
          <a:blip r:embed="rId3"/>
          <a:stretch>
            <a:fillRect/>
          </a:stretch>
        </p:blipFill>
        <p:spPr>
          <a:xfrm>
            <a:off x="454326" y="1143000"/>
            <a:ext cx="7875916" cy="1699866"/>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68"/>
            <a:ext cx="7467600" cy="1143000"/>
          </a:xfrm>
        </p:spPr>
        <p:txBody>
          <a:bodyPr>
            <a:normAutofit/>
          </a:bodyPr>
          <a:lstStyle/>
          <a:p>
            <a:pPr>
              <a:defRPr/>
            </a:pPr>
            <a:r>
              <a:rPr lang="en-US" sz="3200" dirty="0"/>
              <a:t>‘Housing Stabilization’ Data:</a:t>
            </a:r>
          </a:p>
        </p:txBody>
      </p:sp>
      <p:sp>
        <p:nvSpPr>
          <p:cNvPr id="45058" name="Content Placeholder 2"/>
          <p:cNvSpPr>
            <a:spLocks noGrp="1"/>
          </p:cNvSpPr>
          <p:nvPr>
            <p:ph sz="quarter" idx="1"/>
          </p:nvPr>
        </p:nvSpPr>
        <p:spPr>
          <a:xfrm>
            <a:off x="457200" y="2596551"/>
            <a:ext cx="7848600" cy="3505200"/>
          </a:xfrm>
        </p:spPr>
        <p:txBody>
          <a:bodyPr/>
          <a:lstStyle/>
          <a:p>
            <a:r>
              <a:rPr lang="en-US" altLang="en-US" sz="1700" dirty="0"/>
              <a:t>VHSP, DHCD, HUD, and ESG grantees are required to report detailed information about the people served by their agencies.</a:t>
            </a:r>
          </a:p>
          <a:p>
            <a:r>
              <a:rPr lang="en-US" altLang="en-US" sz="1700" dirty="0"/>
              <a:t>If the housing/shelter advocacy services are funded by VHSP, DHCD, HUD, or ESG, agencies can complete this tab to record data for their report(s).</a:t>
            </a:r>
          </a:p>
          <a:p>
            <a:r>
              <a:rPr lang="en-US" altLang="en-US" sz="1700" dirty="0"/>
              <a:t>Remember, a sheet must be created for EACH adult and child receiving services. See </a:t>
            </a:r>
            <a:r>
              <a:rPr lang="en-US" altLang="en-US" sz="1700" b="1" dirty="0">
                <a:hlinkClick r:id="rId2"/>
              </a:rPr>
              <a:t>Module 9: Housing Stabilization or Module 15: HMIS Info</a:t>
            </a:r>
            <a:r>
              <a:rPr lang="en-US" altLang="en-US" sz="1700" b="1" dirty="0"/>
              <a:t> </a:t>
            </a:r>
            <a:r>
              <a:rPr lang="en-US" altLang="en-US" sz="1700" dirty="0"/>
              <a:t>for more detailed information.</a:t>
            </a:r>
          </a:p>
          <a:p>
            <a:r>
              <a:rPr lang="en-US" sz="1700" dirty="0"/>
              <a:t>If your agency is required to track information via an HMIS comparable system, the Housing Stabilization tab is where you will enter your data behind your encryption key. For more information on accessing and using these fields, contact </a:t>
            </a:r>
            <a:r>
              <a:rPr lang="en-US" sz="1700" b="1" dirty="0"/>
              <a:t>Tamara Mason</a:t>
            </a:r>
            <a:r>
              <a:rPr lang="en-US" sz="1700" dirty="0"/>
              <a:t> (</a:t>
            </a:r>
            <a:r>
              <a:rPr lang="en-US" sz="1700" dirty="0">
                <a:hlinkClick r:id="rId3"/>
              </a:rPr>
              <a:t>tmason@vsdvalliance.org</a:t>
            </a:r>
            <a:r>
              <a:rPr lang="en-US" sz="1700" dirty="0"/>
              <a:t>).</a:t>
            </a:r>
            <a:endParaRPr lang="en-US" altLang="en-US" sz="1700" dirty="0"/>
          </a:p>
          <a:p>
            <a:pPr marL="0" indent="0">
              <a:buNone/>
            </a:pPr>
            <a:endParaRPr lang="en-US" altLang="en-US" sz="600" i="1" dirty="0"/>
          </a:p>
          <a:p>
            <a:pPr marL="0" indent="0">
              <a:buNone/>
            </a:pPr>
            <a:r>
              <a:rPr lang="en-US" altLang="en-US" sz="1800" i="1" dirty="0"/>
              <a:t>If you do not receive VHSP, DHCD, HUD, or ESG funds, you can ignore this tab.</a:t>
            </a:r>
          </a:p>
          <a:p>
            <a:endParaRPr lang="en-US" altLang="en-US" sz="1800" dirty="0"/>
          </a:p>
        </p:txBody>
      </p:sp>
      <p:pic>
        <p:nvPicPr>
          <p:cNvPr id="3" name="Picture 4" descr="A screenshot of a cell phone&#10;&#10;Description generated with very high confidence">
            <a:extLst>
              <a:ext uri="{FF2B5EF4-FFF2-40B4-BE49-F238E27FC236}">
                <a16:creationId xmlns:a16="http://schemas.microsoft.com/office/drawing/2014/main" id="{1C889ABD-36EC-486F-8B0B-05E64F5535B3}"/>
              </a:ext>
            </a:extLst>
          </p:cNvPr>
          <p:cNvPicPr>
            <a:picLocks noChangeAspect="1"/>
          </p:cNvPicPr>
          <p:nvPr/>
        </p:nvPicPr>
        <p:blipFill>
          <a:blip r:embed="rId4"/>
          <a:stretch>
            <a:fillRect/>
          </a:stretch>
        </p:blipFill>
        <p:spPr>
          <a:xfrm>
            <a:off x="785004" y="1062255"/>
            <a:ext cx="7200181" cy="1556093"/>
          </a:xfrm>
          <a:prstGeom prst="rect">
            <a:avLst/>
          </a:prstGeom>
        </p:spPr>
      </p:pic>
    </p:spTree>
    <p:extLst>
      <p:ext uri="{BB962C8B-B14F-4D97-AF65-F5344CB8AC3E}">
        <p14:creationId xmlns:p14="http://schemas.microsoft.com/office/powerpoint/2010/main" val="3186413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a:defRPr/>
            </a:pPr>
            <a:r>
              <a:rPr lang="en-US" sz="3200" dirty="0"/>
              <a:t>Questions About the Advocacy Record:</a:t>
            </a:r>
          </a:p>
        </p:txBody>
      </p:sp>
      <p:sp>
        <p:nvSpPr>
          <p:cNvPr id="46082" name="Rectangle 3"/>
          <p:cNvSpPr>
            <a:spLocks noGrp="1" noChangeArrowheads="1"/>
          </p:cNvSpPr>
          <p:nvPr>
            <p:ph sz="quarter" idx="1"/>
          </p:nvPr>
        </p:nvSpPr>
        <p:spPr>
          <a:xfrm>
            <a:off x="990600" y="1600200"/>
            <a:ext cx="7239000" cy="4873625"/>
          </a:xfrm>
        </p:spPr>
        <p:txBody>
          <a:bodyPr/>
          <a:lstStyle/>
          <a:p>
            <a:pPr>
              <a:lnSpc>
                <a:spcPct val="90000"/>
              </a:lnSpc>
              <a:buFont typeface="Wingdings" panose="05000000000000000000" pitchFamily="2" charset="2"/>
              <a:buNone/>
            </a:pPr>
            <a:r>
              <a:rPr lang="en-US" altLang="en-US" dirty="0"/>
              <a:t>Do we fill out an advocacy record for face-to-face contacts when we only have limited time or access to information about the person or the violence experienced?</a:t>
            </a:r>
          </a:p>
          <a:p>
            <a:pPr>
              <a:lnSpc>
                <a:spcPct val="90000"/>
              </a:lnSpc>
              <a:buFont typeface="Wingdings" panose="05000000000000000000" pitchFamily="2" charset="2"/>
              <a:buNone/>
            </a:pPr>
            <a:endParaRPr lang="en-US" altLang="en-US" sz="1200" dirty="0"/>
          </a:p>
          <a:p>
            <a:pPr marL="639445" lvl="1">
              <a:lnSpc>
                <a:spcPct val="90000"/>
              </a:lnSpc>
            </a:pPr>
            <a:r>
              <a:rPr lang="en-US" altLang="en-US" sz="2400" b="1" dirty="0"/>
              <a:t>Yes</a:t>
            </a:r>
            <a:r>
              <a:rPr lang="en-US" altLang="en-US" sz="2400" dirty="0"/>
              <a:t>. Though the Advocacy record is intended to allow you to collect a lot of information over time, only a few fields are required to start a record. If you have had limited time with a person, it is expected that there will be minimal information in the record on the initial contact, and the rest can be completed at a later time.</a:t>
            </a:r>
          </a:p>
        </p:txBody>
      </p:sp>
      <p:pic>
        <p:nvPicPr>
          <p:cNvPr id="46083"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pPr>
              <a:defRPr/>
            </a:pPr>
            <a:r>
              <a:rPr lang="en-US" sz="3200" dirty="0"/>
              <a:t>Questions (cont.):</a:t>
            </a:r>
          </a:p>
        </p:txBody>
      </p:sp>
      <p:sp>
        <p:nvSpPr>
          <p:cNvPr id="48130" name="Rectangle 3"/>
          <p:cNvSpPr>
            <a:spLocks noGrp="1" noChangeArrowheads="1"/>
          </p:cNvSpPr>
          <p:nvPr>
            <p:ph sz="quarter" idx="1"/>
          </p:nvPr>
        </p:nvSpPr>
        <p:spPr>
          <a:xfrm>
            <a:off x="914400" y="1600200"/>
            <a:ext cx="7162800" cy="4873625"/>
          </a:xfrm>
        </p:spPr>
        <p:txBody>
          <a:bodyPr/>
          <a:lstStyle/>
          <a:p>
            <a:pPr marL="609600" indent="-609600">
              <a:lnSpc>
                <a:spcPct val="90000"/>
              </a:lnSpc>
              <a:buFont typeface="Wingdings" panose="05000000000000000000" pitchFamily="2" charset="2"/>
              <a:buNone/>
            </a:pPr>
            <a:r>
              <a:rPr lang="en-US" altLang="en-US" dirty="0"/>
              <a:t>How do I update or change information in the Advocacy record?</a:t>
            </a:r>
            <a:endParaRPr lang="en-US" altLang="en-US" sz="1000" dirty="0"/>
          </a:p>
          <a:p>
            <a:pPr marL="609600" indent="-609600">
              <a:lnSpc>
                <a:spcPct val="90000"/>
              </a:lnSpc>
              <a:buFont typeface="Wingdings" panose="05000000000000000000" pitchFamily="2" charset="2"/>
              <a:buNone/>
            </a:pPr>
            <a:endParaRPr lang="en-US" altLang="en-US" sz="1000" dirty="0"/>
          </a:p>
          <a:p>
            <a:pPr marL="990600" lvl="1" indent="-533400">
              <a:lnSpc>
                <a:spcPct val="90000"/>
              </a:lnSpc>
            </a:pPr>
            <a:r>
              <a:rPr lang="en-US" altLang="en-US" sz="2400" dirty="0"/>
              <a:t>If you need to change information that you previously entered in the system (revise demographics, obtained new info on a known sexual/domestic violence experience, </a:t>
            </a:r>
            <a:r>
              <a:rPr lang="en-US" altLang="en-US" sz="2400" dirty="0" err="1"/>
              <a:t>etc</a:t>
            </a:r>
            <a:r>
              <a:rPr lang="en-US" altLang="en-US" sz="2400" dirty="0"/>
              <a:t>), you can access the specific sheet by the “date of service” and update that sheet.</a:t>
            </a:r>
          </a:p>
          <a:p>
            <a:pPr marL="990600" lvl="1" indent="-533400">
              <a:lnSpc>
                <a:spcPct val="90000"/>
              </a:lnSpc>
            </a:pPr>
            <a:r>
              <a:rPr lang="en-US" altLang="en-US" sz="2400" dirty="0"/>
              <a:t>Remember, if it is a “new” presenting experience or “new” service contact, </a:t>
            </a:r>
            <a:r>
              <a:rPr lang="en-US" altLang="en-US" sz="2400" b="1" dirty="0"/>
              <a:t>you add a “new sheet”, you do not update sheets already in the system.</a:t>
            </a:r>
            <a:endParaRPr lang="en-US" altLang="en-US" sz="2400" dirty="0"/>
          </a:p>
        </p:txBody>
      </p:sp>
      <p:pic>
        <p:nvPicPr>
          <p:cNvPr id="48131"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a:xfrm>
            <a:off x="457200" y="274638"/>
            <a:ext cx="7467600" cy="868362"/>
          </a:xfrm>
        </p:spPr>
        <p:txBody>
          <a:bodyPr>
            <a:normAutofit/>
          </a:bodyPr>
          <a:lstStyle/>
          <a:p>
            <a:pPr>
              <a:defRPr/>
            </a:pPr>
            <a:r>
              <a:rPr lang="en-US" sz="3200" dirty="0"/>
              <a:t>How Does the Advocacy Form Work?</a:t>
            </a:r>
          </a:p>
        </p:txBody>
      </p:sp>
      <p:sp>
        <p:nvSpPr>
          <p:cNvPr id="17410" name="Rectangle 3"/>
          <p:cNvSpPr>
            <a:spLocks noGrp="1" noChangeArrowheads="1"/>
          </p:cNvSpPr>
          <p:nvPr>
            <p:ph sz="quarter" idx="1"/>
          </p:nvPr>
        </p:nvSpPr>
        <p:spPr>
          <a:xfrm>
            <a:off x="457200" y="1600200"/>
            <a:ext cx="7467600" cy="4873625"/>
          </a:xfrm>
        </p:spPr>
        <p:txBody>
          <a:bodyPr/>
          <a:lstStyle/>
          <a:p>
            <a:r>
              <a:rPr lang="en-US" altLang="en-US" dirty="0"/>
              <a:t>The Advocacy Form works more like a “file” than a form, meaning that each person receives </a:t>
            </a:r>
            <a:r>
              <a:rPr lang="en-US" altLang="en-US" b="1" dirty="0"/>
              <a:t>ONE</a:t>
            </a:r>
            <a:r>
              <a:rPr lang="en-US" altLang="en-US" dirty="0"/>
              <a:t> </a:t>
            </a:r>
            <a:r>
              <a:rPr lang="en-US" altLang="en-US" b="1" dirty="0"/>
              <a:t>participant code </a:t>
            </a:r>
            <a:r>
              <a:rPr lang="en-US" altLang="en-US" dirty="0"/>
              <a:t>for all services received, and services should be tracked under that code.</a:t>
            </a:r>
          </a:p>
          <a:p>
            <a:endParaRPr lang="en-US" altLang="en-US" sz="800" dirty="0"/>
          </a:p>
          <a:p>
            <a:r>
              <a:rPr lang="en-US" altLang="en-US" dirty="0"/>
              <a:t>The participant’s record, once created, is then updated based on any new information learned and/or new services provided by adding “new sheets” for each additional service or service contact.</a:t>
            </a:r>
          </a:p>
          <a:p>
            <a:endParaRPr lang="en-US" altLang="en-US" sz="800" dirty="0"/>
          </a:p>
          <a:p>
            <a:r>
              <a:rPr lang="en-US" altLang="en-US" dirty="0"/>
              <a:t>Users can run reports and view past records of services received by a person using their </a:t>
            </a:r>
            <a:r>
              <a:rPr lang="en-US" altLang="en-US" b="1" dirty="0"/>
              <a:t>participant code</a:t>
            </a:r>
            <a:r>
              <a:rPr lang="en-US" altLang="en-US" dirty="0"/>
              <a:t>.</a:t>
            </a:r>
          </a:p>
          <a:p>
            <a:endParaRPr lang="en-US" altLang="en-US" dirty="0"/>
          </a:p>
          <a:p>
            <a:endParaRPr lang="en-US" altLang="en-US" dirty="0"/>
          </a:p>
          <a:p>
            <a:pPr>
              <a:buFont typeface="Wingdings" panose="05000000000000000000" pitchFamily="2" charset="2"/>
              <a:buNone/>
            </a:pPr>
            <a:endParaRPr lang="en-US" altLang="en-US"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a:defRPr/>
            </a:pPr>
            <a:r>
              <a:rPr lang="en-US" sz="3200" dirty="0"/>
              <a:t>Questions (cont.):</a:t>
            </a:r>
          </a:p>
        </p:txBody>
      </p:sp>
      <p:sp>
        <p:nvSpPr>
          <p:cNvPr id="50178" name="Rectangle 3"/>
          <p:cNvSpPr>
            <a:spLocks noGrp="1" noChangeArrowheads="1"/>
          </p:cNvSpPr>
          <p:nvPr>
            <p:ph sz="quarter" idx="1"/>
          </p:nvPr>
        </p:nvSpPr>
        <p:spPr>
          <a:xfrm>
            <a:off x="914400" y="1600200"/>
            <a:ext cx="7162800" cy="4873625"/>
          </a:xfrm>
        </p:spPr>
        <p:txBody>
          <a:bodyPr/>
          <a:lstStyle/>
          <a:p>
            <a:pPr marL="609600" indent="-609600">
              <a:lnSpc>
                <a:spcPct val="90000"/>
              </a:lnSpc>
              <a:buFont typeface="Wingdings" panose="05000000000000000000" pitchFamily="2" charset="2"/>
              <a:buNone/>
            </a:pPr>
            <a:r>
              <a:rPr lang="en-US" altLang="en-US" dirty="0"/>
              <a:t>Can I “delete” information?</a:t>
            </a:r>
          </a:p>
          <a:p>
            <a:pPr marL="609600" indent="-609600">
              <a:lnSpc>
                <a:spcPct val="90000"/>
              </a:lnSpc>
              <a:buFont typeface="Wingdings" panose="05000000000000000000" pitchFamily="2" charset="2"/>
              <a:buNone/>
            </a:pPr>
            <a:endParaRPr lang="en-US" altLang="en-US" sz="1200" dirty="0"/>
          </a:p>
          <a:p>
            <a:pPr marL="990600" lvl="1" indent="-533400">
              <a:lnSpc>
                <a:spcPct val="90000"/>
              </a:lnSpc>
            </a:pPr>
            <a:r>
              <a:rPr lang="en-US" altLang="en-US" dirty="0"/>
              <a:t>Yes, the system will allow you to delete individual “sheets” or delete an entire record. </a:t>
            </a:r>
          </a:p>
          <a:p>
            <a:pPr marL="990600" lvl="1" indent="-533400">
              <a:lnSpc>
                <a:spcPct val="90000"/>
              </a:lnSpc>
            </a:pPr>
            <a:r>
              <a:rPr lang="en-US" altLang="en-US" dirty="0"/>
              <a:t>Be careful to not delete a record if you only want to delete a sheet on a record. There is a “delete sheet” option at the bottom of every sheet to delete individual sheets, or “delete entire victim record” which appears only on the “Information About Person Served” tab. Choose wisely!</a:t>
            </a:r>
          </a:p>
          <a:p>
            <a:pPr marL="990600" lvl="1" indent="-533400">
              <a:lnSpc>
                <a:spcPct val="90000"/>
              </a:lnSpc>
            </a:pPr>
            <a:endParaRPr lang="en-US" altLang="en-US" sz="2400" dirty="0"/>
          </a:p>
          <a:p>
            <a:pPr marL="990600" lvl="1" indent="-533400">
              <a:lnSpc>
                <a:spcPct val="90000"/>
              </a:lnSpc>
              <a:buFontTx/>
              <a:buNone/>
            </a:pPr>
            <a:r>
              <a:rPr lang="en-US" altLang="en-US" dirty="0"/>
              <a:t>			</a:t>
            </a:r>
            <a:r>
              <a:rPr lang="en-US" altLang="en-US" b="1" dirty="0">
                <a:solidFill>
                  <a:srgbClr val="FF0000"/>
                </a:solidFill>
              </a:rPr>
              <a:t>OR</a:t>
            </a:r>
          </a:p>
        </p:txBody>
      </p:sp>
      <p:pic>
        <p:nvPicPr>
          <p:cNvPr id="50179"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4"/>
          <a:stretch>
            <a:fillRect/>
          </a:stretch>
        </p:blipFill>
        <p:spPr>
          <a:xfrm>
            <a:off x="1981200" y="5001719"/>
            <a:ext cx="1524000" cy="512164"/>
          </a:xfrm>
          <a:prstGeom prst="rect">
            <a:avLst/>
          </a:prstGeom>
        </p:spPr>
      </p:pic>
      <p:pic>
        <p:nvPicPr>
          <p:cNvPr id="5" name="Picture 4"/>
          <p:cNvPicPr>
            <a:picLocks noChangeAspect="1"/>
          </p:cNvPicPr>
          <p:nvPr/>
        </p:nvPicPr>
        <p:blipFill>
          <a:blip r:embed="rId5"/>
          <a:stretch>
            <a:fillRect/>
          </a:stretch>
        </p:blipFill>
        <p:spPr>
          <a:xfrm>
            <a:off x="4454970" y="5001720"/>
            <a:ext cx="2910591" cy="512164"/>
          </a:xfrm>
          <a:prstGeom prst="rect">
            <a:avLst/>
          </a:prstGeom>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352135" y="1828800"/>
            <a:ext cx="6477000" cy="4546600"/>
          </a:xfrm>
        </p:spPr>
        <p:txBody>
          <a:bodyPr/>
          <a:lstStyle/>
          <a:p>
            <a:pPr marL="457200" indent="-457200">
              <a:defRPr/>
            </a:pPr>
            <a:r>
              <a:rPr lang="en-US" sz="2800" dirty="0"/>
              <a:t>You may see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58888"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73895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5" name="Rectangle 3">
            <a:extLst>
              <a:ext uri="{FF2B5EF4-FFF2-40B4-BE49-F238E27FC236}">
                <a16:creationId xmlns:a16="http://schemas.microsoft.com/office/drawing/2014/main" id="{2C4744F5-058E-4255-ADC6-5120B6A40F02}"/>
              </a:ext>
            </a:extLst>
          </p:cNvPr>
          <p:cNvSpPr txBox="1">
            <a:spLocks noChangeArrowheads="1"/>
          </p:cNvSpPr>
          <p:nvPr/>
        </p:nvSpPr>
        <p:spPr bwMode="auto">
          <a:xfrm>
            <a:off x="533400" y="1709610"/>
            <a:ext cx="7467600" cy="487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eaLnBrk="1" hangingPunct="1">
              <a:lnSpc>
                <a:spcPct val="80000"/>
              </a:lnSpc>
              <a:buFont typeface="Wingdings" panose="05000000000000000000" pitchFamily="2" charset="2"/>
              <a:buNone/>
            </a:pPr>
            <a:r>
              <a:rPr lang="en-US" altLang="en-US" sz="2800" dirty="0"/>
              <a:t>If you think something is wrong with VAdata,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eaLnBrk="1" hangingPunct="1">
              <a:lnSpc>
                <a:spcPct val="80000"/>
              </a:lnSpc>
              <a:buFont typeface="Wingdings" panose="05000000000000000000" pitchFamily="2" charset="2"/>
              <a:buNone/>
            </a:pPr>
            <a:endParaRPr lang="en-US" altLang="en-US" sz="2800" dirty="0"/>
          </a:p>
          <a:p>
            <a:pPr algn="ctr" eaLnBrk="1" hangingPunct="1">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eaLnBrk="1" hangingPunct="1">
              <a:lnSpc>
                <a:spcPct val="80000"/>
              </a:lnSpc>
              <a:buFont typeface="Wingdings" panose="05000000000000000000" pitchFamily="2" charset="2"/>
              <a:buNone/>
            </a:pPr>
            <a:endParaRPr lang="en-US" altLang="en-US" dirty="0"/>
          </a:p>
          <a:p>
            <a:pPr algn="ctr" eaLnBrk="1" hangingPunct="1">
              <a:lnSpc>
                <a:spcPct val="80000"/>
              </a:lnSpc>
              <a:buFont typeface="Wingdings" panose="05000000000000000000" pitchFamily="2" charset="2"/>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2294635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862D24B7-0F5F-44D0-ABA6-DDF317A276B9}"/>
              </a:ext>
            </a:extLst>
          </p:cNvPr>
          <p:cNvSpPr>
            <a:spLocks noGrp="1" noChangeArrowheads="1"/>
          </p:cNvSpPr>
          <p:nvPr>
            <p:ph type="title"/>
          </p:nvPr>
        </p:nvSpPr>
        <p:spPr>
          <a:xfrm>
            <a:off x="304800" y="354013"/>
            <a:ext cx="7467600" cy="1143000"/>
          </a:xfrm>
        </p:spPr>
        <p:txBody>
          <a:bodyPr>
            <a:normAutofit fontScale="90000"/>
          </a:bodyPr>
          <a:lstStyle/>
          <a:p>
            <a:pPr algn="ctr">
              <a:defRPr/>
            </a:pPr>
            <a:r>
              <a:rPr lang="en-US" sz="4000" dirty="0"/>
              <a:t>How Can I Get Additional Help About Other Topics or Concerns?</a:t>
            </a:r>
          </a:p>
        </p:txBody>
      </p:sp>
      <p:sp>
        <p:nvSpPr>
          <p:cNvPr id="11" name="Rectangle 3">
            <a:extLst>
              <a:ext uri="{FF2B5EF4-FFF2-40B4-BE49-F238E27FC236}">
                <a16:creationId xmlns:a16="http://schemas.microsoft.com/office/drawing/2014/main" id="{AB119897-EDD0-45E8-828A-755B6DE826E0}"/>
              </a:ext>
            </a:extLst>
          </p:cNvPr>
          <p:cNvSpPr>
            <a:spLocks noGrp="1" noChangeArrowheads="1"/>
          </p:cNvSpPr>
          <p:nvPr>
            <p:ph sz="quarter" idx="1"/>
          </p:nvPr>
        </p:nvSpPr>
        <p:spPr>
          <a:xfrm>
            <a:off x="304800" y="1755775"/>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a:defRPr/>
            </a:pPr>
            <a:r>
              <a:rPr lang="en-US" sz="3200" dirty="0"/>
              <a:t>What is a Participant Code?</a:t>
            </a:r>
            <a:endParaRPr lang="en-US" dirty="0"/>
          </a:p>
        </p:txBody>
      </p:sp>
      <p:sp>
        <p:nvSpPr>
          <p:cNvPr id="19458" name="Rectangle 3"/>
          <p:cNvSpPr>
            <a:spLocks noGrp="1" noChangeArrowheads="1"/>
          </p:cNvSpPr>
          <p:nvPr>
            <p:ph sz="quarter" idx="1"/>
          </p:nvPr>
        </p:nvSpPr>
        <p:spPr>
          <a:xfrm>
            <a:off x="533400" y="1524000"/>
            <a:ext cx="7467600" cy="4873752"/>
          </a:xfrm>
        </p:spPr>
        <p:txBody>
          <a:bodyPr/>
          <a:lstStyle/>
          <a:p>
            <a:pPr>
              <a:lnSpc>
                <a:spcPct val="90000"/>
              </a:lnSpc>
            </a:pPr>
            <a:r>
              <a:rPr lang="en-US" altLang="en-US" dirty="0"/>
              <a:t>A </a:t>
            </a:r>
            <a:r>
              <a:rPr lang="en-US" altLang="en-US" b="1" dirty="0"/>
              <a:t>participant code </a:t>
            </a:r>
            <a:r>
              <a:rPr lang="en-US" altLang="en-US" dirty="0"/>
              <a:t>is a unique set of alpha-numeric characters that your agency assigns to a person receiving advocacy services to track unduplicated (different) people who are served by your agency. </a:t>
            </a:r>
          </a:p>
          <a:p>
            <a:pPr>
              <a:lnSpc>
                <a:spcPct val="90000"/>
              </a:lnSpc>
            </a:pPr>
            <a:endParaRPr lang="en-US" altLang="en-US" sz="1200" dirty="0"/>
          </a:p>
          <a:p>
            <a:pPr>
              <a:lnSpc>
                <a:spcPct val="90000"/>
              </a:lnSpc>
            </a:pPr>
            <a:r>
              <a:rPr lang="en-US" altLang="en-US" u="sng" dirty="0"/>
              <a:t>Only your agency should know your system for creating participant codes or be able to link a person to their participant code</a:t>
            </a:r>
            <a:r>
              <a:rPr lang="en-US" altLang="en-US" dirty="0"/>
              <a:t>. </a:t>
            </a:r>
          </a:p>
        </p:txBody>
      </p:sp>
      <p:pic>
        <p:nvPicPr>
          <p:cNvPr id="19459" name="Picture 3" descr="Advocacy Form Participant Cod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4267200"/>
            <a:ext cx="3200400" cy="2306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Left Arrow 1"/>
          <p:cNvSpPr/>
          <p:nvPr/>
        </p:nvSpPr>
        <p:spPr>
          <a:xfrm>
            <a:off x="5410200" y="5791200"/>
            <a:ext cx="6858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normAutofit/>
          </a:bodyPr>
          <a:lstStyle/>
          <a:p>
            <a:pPr>
              <a:defRPr/>
            </a:pPr>
            <a:r>
              <a:rPr lang="en-US" sz="3200" dirty="0"/>
              <a:t>Why Do We Use a Participant Code?</a:t>
            </a:r>
          </a:p>
        </p:txBody>
      </p:sp>
      <p:sp>
        <p:nvSpPr>
          <p:cNvPr id="21506" name="Rectangle 3"/>
          <p:cNvSpPr>
            <a:spLocks noGrp="1" noChangeArrowheads="1"/>
          </p:cNvSpPr>
          <p:nvPr>
            <p:ph sz="quarter" idx="1"/>
          </p:nvPr>
        </p:nvSpPr>
        <p:spPr>
          <a:xfrm>
            <a:off x="457200" y="1600200"/>
            <a:ext cx="7467600" cy="4873625"/>
          </a:xfrm>
        </p:spPr>
        <p:txBody>
          <a:bodyPr/>
          <a:lstStyle/>
          <a:p>
            <a:pPr>
              <a:lnSpc>
                <a:spcPct val="90000"/>
              </a:lnSpc>
            </a:pPr>
            <a:r>
              <a:rPr lang="en-US" altLang="en-US" dirty="0"/>
              <a:t>We use a participant code to protect the identity of the people we serve.</a:t>
            </a:r>
          </a:p>
          <a:p>
            <a:pPr>
              <a:lnSpc>
                <a:spcPct val="90000"/>
              </a:lnSpc>
            </a:pPr>
            <a:endParaRPr lang="en-US" altLang="en-US" sz="1200" dirty="0"/>
          </a:p>
          <a:p>
            <a:pPr>
              <a:lnSpc>
                <a:spcPct val="90000"/>
              </a:lnSpc>
            </a:pPr>
            <a:r>
              <a:rPr lang="en-US" altLang="en-US" dirty="0"/>
              <a:t>The participant code allows you to track the number of people you serve without using </a:t>
            </a:r>
            <a:r>
              <a:rPr lang="en-US" altLang="en-US" b="1" dirty="0"/>
              <a:t>personally identifying information</a:t>
            </a:r>
            <a:r>
              <a:rPr lang="en-US" altLang="en-US" dirty="0"/>
              <a:t>, or </a:t>
            </a:r>
            <a:r>
              <a:rPr lang="en-US" altLang="en-US" b="1" dirty="0"/>
              <a:t>P.I.I</a:t>
            </a:r>
            <a:r>
              <a:rPr lang="en-US" altLang="en-US" dirty="0"/>
              <a:t>., such as name, social security number, birthdate, etc.</a:t>
            </a:r>
          </a:p>
          <a:p>
            <a:pPr>
              <a:lnSpc>
                <a:spcPct val="90000"/>
              </a:lnSpc>
            </a:pPr>
            <a:endParaRPr lang="en-US" altLang="en-US" sz="1200" dirty="0"/>
          </a:p>
          <a:p>
            <a:pPr>
              <a:lnSpc>
                <a:spcPct val="90000"/>
              </a:lnSpc>
            </a:pPr>
            <a:r>
              <a:rPr lang="en-US" altLang="en-US" dirty="0"/>
              <a:t>Using personally identifying information in a data collection system, especially a web-based system, can create safety risks and violate one’s privacy and confidentiality. </a:t>
            </a:r>
            <a:r>
              <a:rPr lang="en-US" altLang="en-US" b="1" dirty="0"/>
              <a:t>To do so is also in direct violation of VAWA (Violence Against Women Act), which explicitly states that this is not permitted, as well as VOCA and FVPSA requirements.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a:defRPr/>
            </a:pPr>
            <a:r>
              <a:rPr lang="en-US" sz="3200" dirty="0"/>
              <a:t>Things to Know About Creating Codes</a:t>
            </a:r>
          </a:p>
        </p:txBody>
      </p:sp>
      <p:sp>
        <p:nvSpPr>
          <p:cNvPr id="23554" name="Rectangle 3"/>
          <p:cNvSpPr>
            <a:spLocks noGrp="1" noChangeArrowheads="1"/>
          </p:cNvSpPr>
          <p:nvPr>
            <p:ph sz="quarter" idx="1"/>
          </p:nvPr>
        </p:nvSpPr>
        <p:spPr>
          <a:xfrm>
            <a:off x="457200" y="1600200"/>
            <a:ext cx="7467600" cy="4873625"/>
          </a:xfrm>
        </p:spPr>
        <p:txBody>
          <a:bodyPr/>
          <a:lstStyle/>
          <a:p>
            <a:pPr>
              <a:lnSpc>
                <a:spcPct val="80000"/>
              </a:lnSpc>
            </a:pPr>
            <a:r>
              <a:rPr lang="en-US" altLang="en-US" dirty="0"/>
              <a:t>Local agencies are responsible for developing their own participant code creation system.</a:t>
            </a:r>
          </a:p>
          <a:p>
            <a:pPr>
              <a:lnSpc>
                <a:spcPct val="80000"/>
              </a:lnSpc>
            </a:pPr>
            <a:endParaRPr lang="en-US" altLang="en-US" sz="800" dirty="0"/>
          </a:p>
          <a:p>
            <a:pPr>
              <a:lnSpc>
                <a:spcPct val="80000"/>
              </a:lnSpc>
            </a:pPr>
            <a:r>
              <a:rPr lang="en-US" altLang="en-US" dirty="0"/>
              <a:t>The coding system should </a:t>
            </a:r>
            <a:r>
              <a:rPr lang="en-US" altLang="en-US" b="1" u="sng" dirty="0">
                <a:solidFill>
                  <a:schemeClr val="accent2"/>
                </a:solidFill>
              </a:rPr>
              <a:t>never</a:t>
            </a:r>
            <a:r>
              <a:rPr lang="en-US" altLang="en-US" dirty="0"/>
              <a:t> include (in part or in whole) personally identifying information such as names or initials, social security numbers, date of birth, etc.</a:t>
            </a:r>
          </a:p>
          <a:p>
            <a:pPr>
              <a:lnSpc>
                <a:spcPct val="80000"/>
              </a:lnSpc>
            </a:pPr>
            <a:endParaRPr lang="en-US" altLang="en-US" sz="800" dirty="0"/>
          </a:p>
          <a:p>
            <a:pPr>
              <a:lnSpc>
                <a:spcPct val="80000"/>
              </a:lnSpc>
            </a:pPr>
            <a:r>
              <a:rPr lang="en-US" altLang="en-US" dirty="0"/>
              <a:t>All staff within an agency need to use the same code creation system logic.</a:t>
            </a:r>
          </a:p>
          <a:p>
            <a:pPr>
              <a:lnSpc>
                <a:spcPct val="80000"/>
              </a:lnSpc>
            </a:pPr>
            <a:endParaRPr lang="en-US" altLang="en-US" sz="800" dirty="0"/>
          </a:p>
          <a:p>
            <a:pPr>
              <a:lnSpc>
                <a:spcPct val="80000"/>
              </a:lnSpc>
            </a:pPr>
            <a:r>
              <a:rPr lang="en-US" altLang="en-US" dirty="0"/>
              <a:t>An individual’s participant code should remain the same for their </a:t>
            </a:r>
            <a:r>
              <a:rPr lang="en-US" altLang="en-US" b="1" dirty="0">
                <a:solidFill>
                  <a:schemeClr val="accent2"/>
                </a:solidFill>
              </a:rPr>
              <a:t>entire service period </a:t>
            </a:r>
            <a:r>
              <a:rPr lang="en-US" altLang="en-US" dirty="0"/>
              <a:t>(this includes children who, over time, may also receive services as adults). </a:t>
            </a:r>
            <a:r>
              <a:rPr lang="en-US" altLang="en-US" b="1" dirty="0"/>
              <a:t>DO NOT assign new participant codes to people who return to your agency for services, even if several months or years have gone by.</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a:defRPr/>
            </a:pPr>
            <a:r>
              <a:rPr lang="en-US" sz="3200" dirty="0"/>
              <a:t>Things to Know About Creating Codes</a:t>
            </a:r>
          </a:p>
        </p:txBody>
      </p:sp>
      <p:sp>
        <p:nvSpPr>
          <p:cNvPr id="23554" name="Rectangle 3"/>
          <p:cNvSpPr>
            <a:spLocks noGrp="1" noChangeArrowheads="1"/>
          </p:cNvSpPr>
          <p:nvPr>
            <p:ph sz="quarter" idx="1"/>
          </p:nvPr>
        </p:nvSpPr>
        <p:spPr>
          <a:xfrm>
            <a:off x="457200" y="1600200"/>
            <a:ext cx="7467600" cy="4873625"/>
          </a:xfrm>
        </p:spPr>
        <p:txBody>
          <a:bodyPr/>
          <a:lstStyle/>
          <a:p>
            <a:pPr>
              <a:lnSpc>
                <a:spcPct val="80000"/>
              </a:lnSpc>
            </a:pPr>
            <a:r>
              <a:rPr lang="en-US" altLang="en-US" dirty="0"/>
              <a:t>A code creation system can be as simple or as complex as your agency needs.</a:t>
            </a:r>
          </a:p>
          <a:p>
            <a:pPr>
              <a:lnSpc>
                <a:spcPct val="80000"/>
              </a:lnSpc>
            </a:pPr>
            <a:endParaRPr lang="en-US" altLang="en-US" sz="800" dirty="0"/>
          </a:p>
          <a:p>
            <a:pPr>
              <a:lnSpc>
                <a:spcPct val="80000"/>
              </a:lnSpc>
            </a:pPr>
            <a:r>
              <a:rPr lang="en-US" altLang="en-US" dirty="0"/>
              <a:t>Some agencies use a simple numeric system, such as 0001, 0002, 0003, etc. Other agencies use a combination of letters or numbers which may help identify how a person came to receive services from their agency, such as S0001 for people who came via the shelter, or ER0001 for those who may have come via an emergency room accompaniment. </a:t>
            </a:r>
            <a:r>
              <a:rPr lang="en-US" altLang="en-US" b="1" dirty="0"/>
              <a:t>Codes are case insensitive.</a:t>
            </a:r>
          </a:p>
          <a:p>
            <a:pPr>
              <a:lnSpc>
                <a:spcPct val="80000"/>
              </a:lnSpc>
            </a:pPr>
            <a:endParaRPr lang="en-US" altLang="en-US" sz="800" dirty="0"/>
          </a:p>
          <a:p>
            <a:pPr>
              <a:lnSpc>
                <a:spcPct val="80000"/>
              </a:lnSpc>
            </a:pPr>
            <a:r>
              <a:rPr lang="en-US" altLang="en-US" dirty="0"/>
              <a:t>Participant codes for children of clients should follow a similar convention used for the parent record, but adding a, b, c, etc. to the end to indicate a familial connection (0001a, 0001b, 0001c, for client 0001’s three children)</a:t>
            </a:r>
          </a:p>
        </p:txBody>
      </p:sp>
    </p:spTree>
    <p:extLst>
      <p:ext uri="{BB962C8B-B14F-4D97-AF65-F5344CB8AC3E}">
        <p14:creationId xmlns:p14="http://schemas.microsoft.com/office/powerpoint/2010/main" val="179924228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a:defRPr/>
            </a:pPr>
            <a:r>
              <a:rPr lang="en-US" sz="3200"/>
              <a:t>Information in an Advocacy Record</a:t>
            </a:r>
          </a:p>
        </p:txBody>
      </p:sp>
      <p:sp>
        <p:nvSpPr>
          <p:cNvPr id="25602" name="Rectangle 3"/>
          <p:cNvSpPr>
            <a:spLocks noGrp="1" noChangeArrowheads="1"/>
          </p:cNvSpPr>
          <p:nvPr>
            <p:ph sz="quarter" idx="1"/>
          </p:nvPr>
        </p:nvSpPr>
        <p:spPr>
          <a:xfrm>
            <a:off x="609600" y="1600200"/>
            <a:ext cx="7467600" cy="4873752"/>
          </a:xfrm>
        </p:spPr>
        <p:txBody>
          <a:bodyPr/>
          <a:lstStyle/>
          <a:p>
            <a:pPr>
              <a:buFont typeface="Wingdings" panose="05000000000000000000" pitchFamily="2" charset="2"/>
              <a:buNone/>
            </a:pPr>
            <a:r>
              <a:rPr lang="en-US" altLang="en-US" dirty="0"/>
              <a:t>Each advocacy record includes </a:t>
            </a:r>
            <a:r>
              <a:rPr lang="en-US" altLang="en-US" b="1" dirty="0"/>
              <a:t>8</a:t>
            </a:r>
            <a:r>
              <a:rPr lang="en-US" altLang="en-US" dirty="0"/>
              <a:t> different sections:</a:t>
            </a:r>
          </a:p>
          <a:p>
            <a:pPr marL="639445" lvl="1"/>
            <a:r>
              <a:rPr lang="en-US" altLang="en-US" sz="2000" dirty="0"/>
              <a:t>Information About Person Served</a:t>
            </a:r>
          </a:p>
          <a:p>
            <a:pPr marL="639445" lvl="1"/>
            <a:r>
              <a:rPr lang="en-US" altLang="en-US" sz="2000" dirty="0"/>
              <a:t>Presenting Sexual Violence Experience</a:t>
            </a:r>
          </a:p>
          <a:p>
            <a:pPr marL="639445" lvl="1"/>
            <a:r>
              <a:rPr lang="en-US" altLang="en-US" sz="2000" dirty="0"/>
              <a:t>Presenting Domestic Violence Experience</a:t>
            </a:r>
          </a:p>
          <a:p>
            <a:pPr marL="639445" lvl="1"/>
            <a:r>
              <a:rPr lang="en-US" altLang="en-US" sz="2000" dirty="0"/>
              <a:t>Other Presenting Experience</a:t>
            </a:r>
          </a:p>
          <a:p>
            <a:pPr marL="639445" lvl="1"/>
            <a:r>
              <a:rPr lang="en-US" altLang="en-US" sz="2000" dirty="0"/>
              <a:t>Services and Referrals</a:t>
            </a:r>
          </a:p>
          <a:p>
            <a:pPr marL="639445" lvl="1"/>
            <a:r>
              <a:rPr lang="en-US" altLang="en-US" sz="2000" dirty="0"/>
              <a:t>Shelter Services</a:t>
            </a:r>
          </a:p>
          <a:p>
            <a:pPr marL="639445" lvl="1"/>
            <a:r>
              <a:rPr lang="en-US" altLang="en-US" sz="2000" dirty="0"/>
              <a:t>Housing Stabilization (which is for use with the HMIS-comparable data fields and other HUD reporting)</a:t>
            </a:r>
          </a:p>
          <a:p>
            <a:pPr marL="639445" lvl="1"/>
            <a:r>
              <a:rPr lang="en-US" altLang="en-US" sz="2000" dirty="0"/>
              <a:t>VSTOP supplemental information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a:defRPr/>
            </a:pPr>
            <a:r>
              <a:rPr lang="en-US" sz="3200"/>
              <a:t>Information in an Advocacy Record</a:t>
            </a:r>
          </a:p>
        </p:txBody>
      </p:sp>
      <p:sp>
        <p:nvSpPr>
          <p:cNvPr id="25602" name="Rectangle 3"/>
          <p:cNvSpPr>
            <a:spLocks noGrp="1" noChangeArrowheads="1"/>
          </p:cNvSpPr>
          <p:nvPr>
            <p:ph sz="quarter" idx="1"/>
          </p:nvPr>
        </p:nvSpPr>
        <p:spPr>
          <a:xfrm>
            <a:off x="609600" y="1600200"/>
            <a:ext cx="7467600" cy="4873752"/>
          </a:xfrm>
        </p:spPr>
        <p:txBody>
          <a:bodyPr/>
          <a:lstStyle/>
          <a:p>
            <a:r>
              <a:rPr lang="en-US" altLang="en-US" sz="2400" dirty="0"/>
              <a:t>Services that are provided through VSTOP require that the VSTOP supplemental information is completed. </a:t>
            </a:r>
            <a:r>
              <a:rPr lang="en-US" altLang="en-US" sz="2400" b="1" dirty="0"/>
              <a:t>Supplemental information is no longer required for Victim Fund services.</a:t>
            </a:r>
          </a:p>
          <a:p>
            <a:pPr>
              <a:buFont typeface="Wingdings" panose="05000000000000000000" pitchFamily="2" charset="2"/>
              <a:buNone/>
            </a:pPr>
            <a:endParaRPr lang="en-US" altLang="en-US" sz="1050" dirty="0"/>
          </a:p>
          <a:p>
            <a:r>
              <a:rPr lang="en-US" altLang="en-US" sz="2400" dirty="0"/>
              <a:t>If your program utilizes any of the Housing Stabilization reports for HUD reporting or the HMIS data elements, a Housing Stabilization sheet will need to be completed. For more on the HMIS comparable data elements, see </a:t>
            </a:r>
            <a:r>
              <a:rPr lang="en-US" altLang="en-US" b="1" dirty="0">
                <a:hlinkClick r:id="rId3"/>
              </a:rPr>
              <a:t>Module 9: Housing Stabilization and HMIS</a:t>
            </a:r>
            <a:endParaRPr lang="en-US" altLang="en-US" sz="2400" dirty="0">
              <a:highlight>
                <a:srgbClr val="FFFF00"/>
              </a:highlight>
            </a:endParaRPr>
          </a:p>
        </p:txBody>
      </p:sp>
    </p:spTree>
    <p:extLst>
      <p:ext uri="{BB962C8B-B14F-4D97-AF65-F5344CB8AC3E}">
        <p14:creationId xmlns:p14="http://schemas.microsoft.com/office/powerpoint/2010/main" val="1946837161"/>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73DF7A3-D4E9-4B21-9C39-BA2944EFFBA8}">
  <ds:schemaRefs>
    <ds:schemaRef ds:uri="http://schemas.microsoft.com/sharepoint/v3/contenttype/forms"/>
  </ds:schemaRefs>
</ds:datastoreItem>
</file>

<file path=customXml/itemProps2.xml><?xml version="1.0" encoding="utf-8"?>
<ds:datastoreItem xmlns:ds="http://schemas.openxmlformats.org/officeDocument/2006/customXml" ds:itemID="{96BEBE74-CBF4-4D14-9AA9-05E19AE85C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3F8CA4-5C08-40C6-851C-BA59EE355002}">
  <ds:schemaRefs>
    <ds:schemaRef ds:uri="8f717612-3002-4c7f-8035-76070f6e149a"/>
    <ds:schemaRef ds:uri="http://purl.org/dc/elements/1.1/"/>
    <ds:schemaRef ds:uri="http://www.w3.org/XML/1998/namespace"/>
    <ds:schemaRef ds:uri="http://schemas.microsoft.com/office/infopath/2007/PartnerControls"/>
    <ds:schemaRef ds:uri="http://schemas.microsoft.com/office/2006/documentManagement/types"/>
    <ds:schemaRef ds:uri="http://purl.org/dc/terms/"/>
    <ds:schemaRef ds:uri="b8af06d5-a303-4c79-94d7-ae40213dcb67"/>
    <ds:schemaRef ds:uri="http://purl.org/dc/dcmityp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Theme1</Template>
  <TotalTime>3827</TotalTime>
  <Words>3097</Words>
  <Application>Microsoft Office PowerPoint</Application>
  <PresentationFormat>On-screen Show (4:3)</PresentationFormat>
  <Paragraphs>238</Paragraphs>
  <Slides>33</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Franklin Gothic Book</vt:lpstr>
      <vt:lpstr>Franklin Gothic Medium</vt:lpstr>
      <vt:lpstr>Wingdings</vt:lpstr>
      <vt:lpstr>Wingdings 2</vt:lpstr>
      <vt:lpstr>Theme1</vt:lpstr>
      <vt:lpstr>Advocacy Data Collection Form</vt:lpstr>
      <vt:lpstr>What is an Advocacy Contact?</vt:lpstr>
      <vt:lpstr>How Does the Advocacy Form Work?</vt:lpstr>
      <vt:lpstr>What is a Participant Code?</vt:lpstr>
      <vt:lpstr>Why Do We Use a Participant Code?</vt:lpstr>
      <vt:lpstr>Things to Know About Creating Codes</vt:lpstr>
      <vt:lpstr>Things to Know About Creating Codes</vt:lpstr>
      <vt:lpstr>Information in an Advocacy Record</vt:lpstr>
      <vt:lpstr>Information in an Advocacy Record</vt:lpstr>
      <vt:lpstr>‘Information about Person Served’ Sheet:</vt:lpstr>
      <vt:lpstr>‘Information about Person Served’ Sheet:</vt:lpstr>
      <vt:lpstr>PowerPoint Presentation</vt:lpstr>
      <vt:lpstr>‘Information about Person Served’ Sheet:</vt:lpstr>
      <vt:lpstr>‘Presenting Sexual Violence’ Sheet:</vt:lpstr>
      <vt:lpstr>‘Presenting Sexual Violence’ Sheet:</vt:lpstr>
      <vt:lpstr>‘Presenting Domestic Violence’ Sheet:</vt:lpstr>
      <vt:lpstr>‘Presenting Domestic Violence’ Sheet:</vt:lpstr>
      <vt:lpstr>‘Other Presenting Experience’ Section:</vt:lpstr>
      <vt:lpstr>‘Other Presenting Experience’ Section:</vt:lpstr>
      <vt:lpstr>A Note About Presenting Experiences:</vt:lpstr>
      <vt:lpstr>‘Services and Referrals’ Sheet:</vt:lpstr>
      <vt:lpstr>‘Services and Referrals’ Sheet:</vt:lpstr>
      <vt:lpstr>‘Shelter Services’ Sheet:</vt:lpstr>
      <vt:lpstr>‘Shelter Services’ Sheet:</vt:lpstr>
      <vt:lpstr>A Note About Funding Sources:</vt:lpstr>
      <vt:lpstr>‘VSTOP’ Supplement:</vt:lpstr>
      <vt:lpstr>‘Housing Stabilization’ Data:</vt:lpstr>
      <vt:lpstr>Questions About the Advocacy Record:</vt:lpstr>
      <vt:lpstr>Questions (cont.):</vt:lpstr>
      <vt:lpstr>Questions (cont.):</vt:lpstr>
      <vt:lpstr>Help Options</vt:lpstr>
      <vt:lpstr> HELP! VAdata’s not working.</vt:lpstr>
      <vt:lpstr>How Can I Get Additional Help About Other Topics or Concerns?</vt:lpstr>
    </vt:vector>
  </TitlesOfParts>
  <Company>Shelter for Help in Emergency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Kristine Hall</dc:creator>
  <cp:lastModifiedBy>Tamara Mason</cp:lastModifiedBy>
  <cp:revision>361</cp:revision>
  <dcterms:created xsi:type="dcterms:W3CDTF">2008-04-02T15:16:20Z</dcterms:created>
  <dcterms:modified xsi:type="dcterms:W3CDTF">2021-07-20T19:23:45Z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AuthorIds_UIVersion_7168">
    <vt:lpwstr>147</vt:lpwstr>
  </property>
</Properties>
</file>